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1"/>
    <p:sldMasterId id="2147485322" r:id="rId2"/>
    <p:sldMasterId id="2147485328" r:id="rId3"/>
    <p:sldMasterId id="2147485333" r:id="rId4"/>
    <p:sldMasterId id="2147485338" r:id="rId5"/>
    <p:sldMasterId id="2147485343" r:id="rId6"/>
    <p:sldMasterId id="2147485383" r:id="rId7"/>
    <p:sldMasterId id="2147485388" r:id="rId8"/>
    <p:sldMasterId id="2147485393" r:id="rId9"/>
  </p:sldMasterIdLst>
  <p:notesMasterIdLst>
    <p:notesMasterId r:id="rId80"/>
  </p:notesMasterIdLst>
  <p:handoutMasterIdLst>
    <p:handoutMasterId r:id="rId81"/>
  </p:handoutMasterIdLst>
  <p:sldIdLst>
    <p:sldId id="256" r:id="rId10"/>
    <p:sldId id="750" r:id="rId11"/>
    <p:sldId id="704" r:id="rId12"/>
    <p:sldId id="680" r:id="rId13"/>
    <p:sldId id="719" r:id="rId14"/>
    <p:sldId id="724" r:id="rId15"/>
    <p:sldId id="689" r:id="rId16"/>
    <p:sldId id="686" r:id="rId17"/>
    <p:sldId id="721" r:id="rId18"/>
    <p:sldId id="722" r:id="rId19"/>
    <p:sldId id="723" r:id="rId20"/>
    <p:sldId id="747" r:id="rId21"/>
    <p:sldId id="705" r:id="rId22"/>
    <p:sldId id="715" r:id="rId23"/>
    <p:sldId id="746" r:id="rId24"/>
    <p:sldId id="749" r:id="rId25"/>
    <p:sldId id="606" r:id="rId26"/>
    <p:sldId id="675" r:id="rId27"/>
    <p:sldId id="676" r:id="rId28"/>
    <p:sldId id="700" r:id="rId29"/>
    <p:sldId id="687" r:id="rId30"/>
    <p:sldId id="703" r:id="rId31"/>
    <p:sldId id="693" r:id="rId32"/>
    <p:sldId id="701" r:id="rId33"/>
    <p:sldId id="682" r:id="rId34"/>
    <p:sldId id="725" r:id="rId35"/>
    <p:sldId id="678" r:id="rId36"/>
    <p:sldId id="605" r:id="rId37"/>
    <p:sldId id="652" r:id="rId38"/>
    <p:sldId id="699" r:id="rId39"/>
    <p:sldId id="647" r:id="rId40"/>
    <p:sldId id="677" r:id="rId41"/>
    <p:sldId id="659" r:id="rId42"/>
    <p:sldId id="710" r:id="rId43"/>
    <p:sldId id="716" r:id="rId44"/>
    <p:sldId id="636" r:id="rId45"/>
    <p:sldId id="748" r:id="rId46"/>
    <p:sldId id="717" r:id="rId47"/>
    <p:sldId id="728" r:id="rId48"/>
    <p:sldId id="730" r:id="rId49"/>
    <p:sldId id="733" r:id="rId50"/>
    <p:sldId id="735" r:id="rId51"/>
    <p:sldId id="734" r:id="rId52"/>
    <p:sldId id="740" r:id="rId53"/>
    <p:sldId id="741" r:id="rId54"/>
    <p:sldId id="742" r:id="rId55"/>
    <p:sldId id="743" r:id="rId56"/>
    <p:sldId id="657" r:id="rId57"/>
    <p:sldId id="702" r:id="rId58"/>
    <p:sldId id="669" r:id="rId59"/>
    <p:sldId id="649" r:id="rId60"/>
    <p:sldId id="648" r:id="rId61"/>
    <p:sldId id="655" r:id="rId62"/>
    <p:sldId id="651" r:id="rId63"/>
    <p:sldId id="666" r:id="rId64"/>
    <p:sldId id="667" r:id="rId65"/>
    <p:sldId id="668" r:id="rId66"/>
    <p:sldId id="650" r:id="rId67"/>
    <p:sldId id="660" r:id="rId68"/>
    <p:sldId id="639" r:id="rId69"/>
    <p:sldId id="640" r:id="rId70"/>
    <p:sldId id="629" r:id="rId71"/>
    <p:sldId id="707" r:id="rId72"/>
    <p:sldId id="744" r:id="rId73"/>
    <p:sldId id="745" r:id="rId74"/>
    <p:sldId id="698" r:id="rId75"/>
    <p:sldId id="713" r:id="rId76"/>
    <p:sldId id="712" r:id="rId77"/>
    <p:sldId id="714" r:id="rId78"/>
    <p:sldId id="706" r:id="rId79"/>
  </p:sldIdLst>
  <p:sldSz cx="9144000" cy="6858000" type="screen4x3"/>
  <p:notesSz cx="6726238" cy="9713913"/>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6600"/>
    <a:srgbClr val="336600"/>
    <a:srgbClr val="CCFFFF"/>
    <a:srgbClr val="0000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4" autoAdjust="0"/>
    <p:restoredTop sz="92766" autoAdjust="0"/>
  </p:normalViewPr>
  <p:slideViewPr>
    <p:cSldViewPr snapToGrid="0">
      <p:cViewPr>
        <p:scale>
          <a:sx n="90" d="100"/>
          <a:sy n="90" d="100"/>
        </p:scale>
        <p:origin x="-1219" y="-43"/>
      </p:cViewPr>
      <p:guideLst>
        <p:guide orient="horz" pos="2160"/>
        <p:guide pos="2880"/>
      </p:guideLst>
    </p:cSldViewPr>
  </p:slideViewPr>
  <p:outlineViewPr>
    <p:cViewPr>
      <p:scale>
        <a:sx n="33" d="100"/>
        <a:sy n="33" d="100"/>
      </p:scale>
      <p:origin x="0" y="16236"/>
    </p:cViewPr>
    <p:sldLst>
      <p:sld r:id="rId1" collapse="1"/>
    </p:sldLst>
  </p:outlineViewPr>
  <p:notesTextViewPr>
    <p:cViewPr>
      <p:scale>
        <a:sx n="100" d="100"/>
        <a:sy n="100" d="100"/>
      </p:scale>
      <p:origin x="0" y="0"/>
    </p:cViewPr>
  </p:notesTextViewPr>
  <p:sorterViewPr>
    <p:cViewPr>
      <p:scale>
        <a:sx n="75" d="100"/>
        <a:sy n="75" d="100"/>
      </p:scale>
      <p:origin x="0" y="926"/>
    </p:cViewPr>
  </p:sorterViewPr>
  <p:notesViewPr>
    <p:cSldViewPr snapToGrid="0">
      <p:cViewPr varScale="1">
        <p:scale>
          <a:sx n="59" d="100"/>
          <a:sy n="59" d="100"/>
        </p:scale>
        <p:origin x="-1770" y="-96"/>
      </p:cViewPr>
      <p:guideLst>
        <p:guide orient="horz" pos="3059"/>
        <p:guide pos="2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presProps" Target="presProps.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fld id="{2AA00EC1-DDD5-4F84-920F-861CC64F77B4}" type="slidenum">
              <a:rPr lang="en-US"/>
              <a:pPr>
                <a:defRPr/>
              </a:pPr>
              <a:t>‹#›</a:t>
            </a:fld>
            <a:endParaRPr lang="en-US"/>
          </a:p>
        </p:txBody>
      </p:sp>
    </p:spTree>
    <p:extLst>
      <p:ext uri="{BB962C8B-B14F-4D97-AF65-F5344CB8AC3E}">
        <p14:creationId xmlns:p14="http://schemas.microsoft.com/office/powerpoint/2010/main" val="141785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endParaRPr lang="en-US"/>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r>
              <a:rPr lang="en-US"/>
              <a:t>(c) 1999. Tralvex Yeap.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cs typeface="+mn-cs"/>
              </a:defRPr>
            </a:lvl1pPr>
          </a:lstStyle>
          <a:p>
            <a:pPr>
              <a:defRPr/>
            </a:pPr>
            <a:fld id="{00C449DF-3087-45FC-BD27-52889D371C3C}" type="slidenum">
              <a:rPr lang="en-US"/>
              <a:pPr>
                <a:defRPr/>
              </a:pPr>
              <a:t>‹#›</a:t>
            </a:fld>
            <a:endParaRPr lang="en-US"/>
          </a:p>
        </p:txBody>
      </p:sp>
    </p:spTree>
    <p:extLst>
      <p:ext uri="{BB962C8B-B14F-4D97-AF65-F5344CB8AC3E}">
        <p14:creationId xmlns:p14="http://schemas.microsoft.com/office/powerpoint/2010/main" val="2211253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Woda była jednym z ulubionych tematów merców starozytnych, strumień myśli jest jak płynący szybko strumień wody.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smtClean="0"/>
              <a:t>Damage to the prefrontal cortex increases utilitarian</a:t>
            </a:r>
            <a:r>
              <a:rPr lang="pl-PL" altLang="pl-PL" smtClean="0"/>
              <a:t> </a:t>
            </a:r>
            <a:r>
              <a:rPr lang="en-US" altLang="pl-PL" smtClean="0"/>
              <a:t>moral judgements</a:t>
            </a:r>
            <a:r>
              <a:rPr lang="pl-PL" altLang="pl-PL" smtClean="0"/>
              <a:t>. </a:t>
            </a:r>
            <a:endParaRPr lang="en-US" altLang="pl-PL" smtClean="0"/>
          </a:p>
          <a:p>
            <a:r>
              <a:rPr lang="en-US" altLang="pl-PL" smtClean="0"/>
              <a:t>Michael Koenigs, Liane Young, Ralph Adolphs,</a:t>
            </a:r>
            <a:r>
              <a:rPr lang="pl-PL" altLang="pl-PL" smtClean="0"/>
              <a:t> </a:t>
            </a:r>
            <a:r>
              <a:rPr lang="en-US" altLang="pl-PL" smtClean="0"/>
              <a:t>Daniel Tranel, Fiery Cushman, Marc Hauser</a:t>
            </a:r>
            <a:r>
              <a:rPr lang="pl-PL" altLang="pl-PL" smtClean="0"/>
              <a:t> </a:t>
            </a:r>
            <a:r>
              <a:rPr lang="en-US" altLang="pl-PL" smtClean="0"/>
              <a:t>&amp; Antonio Damasio</a:t>
            </a:r>
            <a:r>
              <a:rPr lang="pl-PL" altLang="pl-PL" smtClean="0"/>
              <a:t>, Nature 2007</a:t>
            </a:r>
          </a:p>
          <a:p>
            <a:r>
              <a:rPr lang="en-US" altLang="pl-PL" smtClean="0"/>
              <a:t>1. Transplant Mean emotion rating: 6.0 Low-conflict</a:t>
            </a:r>
          </a:p>
          <a:p>
            <a:endParaRPr lang="pl-PL" altLang="pl-PL" smtClean="0"/>
          </a:p>
          <a:p>
            <a:r>
              <a:rPr lang="en-US" altLang="pl-PL" smtClean="0"/>
              <a:t>9. Hired Rapist Mean emotion rating: 6.5 Low-conflict</a:t>
            </a:r>
          </a:p>
          <a:p>
            <a:r>
              <a:rPr lang="en-US" altLang="pl-PL" smtClean="0"/>
              <a:t>Would you hire a man to rape your wife so that she will appreciate you as you comfort</a:t>
            </a:r>
            <a:r>
              <a:rPr lang="pl-PL" altLang="pl-PL" smtClean="0"/>
              <a:t> </a:t>
            </a:r>
            <a:r>
              <a:rPr lang="en-US" altLang="pl-PL" smtClean="0"/>
              <a:t>her?</a:t>
            </a:r>
            <a:r>
              <a:rPr lang="pl-PL" altLang="pl-PL" smtClean="0"/>
              <a:t> </a:t>
            </a:r>
          </a:p>
          <a:p>
            <a:r>
              <a:rPr lang="en-US" altLang="pl-PL" smtClean="0"/>
              <a:t>11. Infanticide Mean emotion rating: 6.7 Low-conflict</a:t>
            </a:r>
          </a:p>
          <a:p>
            <a:r>
              <a:rPr lang="en-US" altLang="pl-PL" smtClean="0"/>
              <a:t>You are a fifteen-year-old girl who has become pregnant. You are sure that you are not prepared to care</a:t>
            </a:r>
            <a:r>
              <a:rPr lang="pl-PL" altLang="pl-PL" smtClean="0"/>
              <a:t> </a:t>
            </a:r>
            <a:r>
              <a:rPr lang="en-US" altLang="pl-PL" smtClean="0"/>
              <a:t>for this baby.</a:t>
            </a:r>
            <a:r>
              <a:rPr lang="pl-PL" altLang="pl-PL" smtClean="0"/>
              <a:t> </a:t>
            </a:r>
            <a:r>
              <a:rPr lang="en-US" altLang="pl-PL" smtClean="0"/>
              <a:t>You think to yourself that it would be such a relief to simply clean up the mess you’ve</a:t>
            </a:r>
            <a:r>
              <a:rPr lang="pl-PL" altLang="pl-PL" smtClean="0"/>
              <a:t> </a:t>
            </a:r>
            <a:r>
              <a:rPr lang="en-US" altLang="pl-PL" smtClean="0"/>
              <a:t>made in the locker room, wrap the baby in some towels, throw the baby in the dumpster</a:t>
            </a:r>
            <a:r>
              <a:rPr lang="pl-PL" altLang="pl-PL" smtClean="0"/>
              <a:t> </a:t>
            </a:r>
            <a:r>
              <a:rPr lang="en-US" altLang="pl-PL" smtClean="0"/>
              <a:t>behind the school, and act as if nothing had ever happened.</a:t>
            </a:r>
            <a:r>
              <a:rPr lang="pl-PL" altLang="pl-PL" smtClean="0"/>
              <a:t> </a:t>
            </a:r>
            <a:r>
              <a:rPr lang="en-US" altLang="pl-PL" smtClean="0"/>
              <a:t>Would you throw your baby in the dumpster in order to move on with your life?</a:t>
            </a:r>
            <a:endParaRPr lang="pl-PL" altLang="pl-PL" smtClean="0"/>
          </a:p>
          <a:p>
            <a:r>
              <a:rPr lang="en-US" altLang="pl-PL" smtClean="0"/>
              <a:t>16. Submarine Mean emotion rating: 5.3 High-conflict</a:t>
            </a:r>
          </a:p>
          <a:p>
            <a:r>
              <a:rPr lang="en-US" altLang="pl-PL" smtClean="0"/>
              <a:t>The remaining oxygen is not sufficient for the entire crew to make it to the surface. The</a:t>
            </a:r>
            <a:r>
              <a:rPr lang="pl-PL" altLang="pl-PL" smtClean="0"/>
              <a:t> </a:t>
            </a:r>
            <a:r>
              <a:rPr lang="en-US" altLang="pl-PL" smtClean="0"/>
              <a:t>only way to save the other crew members is to shoot dead the injured crew member so</a:t>
            </a:r>
            <a:r>
              <a:rPr lang="pl-PL" altLang="pl-PL" smtClean="0"/>
              <a:t> </a:t>
            </a:r>
            <a:r>
              <a:rPr lang="en-US" altLang="pl-PL" smtClean="0"/>
              <a:t>that there will be just enough oxygen for the rest of the crew to survive.</a:t>
            </a:r>
            <a:r>
              <a:rPr lang="pl-PL" altLang="pl-PL" smtClean="0"/>
              <a:t> </a:t>
            </a:r>
          </a:p>
          <a:p>
            <a:r>
              <a:rPr lang="pl-PL" altLang="pl-PL" smtClean="0"/>
              <a:t>20. </a:t>
            </a:r>
            <a:r>
              <a:rPr lang="en-US" altLang="pl-PL" smtClean="0"/>
              <a:t>Would you forcibly remove this man’s kidney in order to save the lives of the six</a:t>
            </a:r>
            <a:r>
              <a:rPr lang="pl-PL" altLang="pl-PL" smtClean="0"/>
              <a:t> </a:t>
            </a:r>
            <a:r>
              <a:rPr lang="en-US" altLang="pl-PL" smtClean="0"/>
              <a:t>vitamin-deficient people?</a:t>
            </a:r>
            <a:endParaRPr lang="pl-PL" alt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ymbol zastępczy obrazu slajdu 1"/>
          <p:cNvSpPr>
            <a:spLocks noGrp="1" noRot="1" noChangeAspect="1" noTextEdit="1"/>
          </p:cNvSpPr>
          <p:nvPr>
            <p:ph type="sldImg"/>
          </p:nvPr>
        </p:nvSpPr>
        <p:spPr>
          <a:ln/>
        </p:spPr>
      </p:sp>
      <p:sp>
        <p:nvSpPr>
          <p:cNvPr id="12493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smtClean="0"/>
              <a:t>Spectrogram reconstruction. (A) Top: spectrogram of six isolated words (deep, jazz, cause) and pseudowords (fook, ors, nim) presented</a:t>
            </a:r>
          </a:p>
          <a:p>
            <a:r>
              <a:rPr lang="en-US" altLang="pl-PL" smtClean="0"/>
              <a:t>aurally to an individual participant. Bottom: spectrogram-based reconstruction of the same speech segment, linearly decoded from a set of</a:t>
            </a:r>
          </a:p>
          <a:p>
            <a:r>
              <a:rPr lang="en-US" altLang="pl-PL" smtClean="0"/>
              <a:t>electrodes. Purple and green bars denote vowels and fricative consonants, respectively, and the spectrogram is normalized within each frequency</a:t>
            </a:r>
          </a:p>
          <a:p>
            <a:r>
              <a:rPr lang="en-US" altLang="pl-PL" smtClean="0"/>
              <a:t>channel for display. (B) Single trial high gamma band power (70–150 Hz, gray curves) induced by the speech segment in (A). Recordings are from four</a:t>
            </a:r>
          </a:p>
          <a:p>
            <a:r>
              <a:rPr lang="en-US" altLang="pl-PL" smtClean="0"/>
              <a:t>different STG sites used in the reconstruction. The high gamma response at each site is z-scored and plotted in standard deviation (SD) units. Right</a:t>
            </a:r>
          </a:p>
          <a:p>
            <a:r>
              <a:rPr lang="en-US" altLang="pl-PL" smtClean="0"/>
              <a:t>panel: frequency tuning curves (dark black) for each of the four electrode sites, sorted by peak frequency and normalized by maximum amplitude.</a:t>
            </a:r>
          </a:p>
          <a:p>
            <a:r>
              <a:rPr lang="en-US" altLang="pl-PL" smtClean="0"/>
              <a:t>Red bars overlay each peak frequency and indicate SEM of the parameter estimate. Frequency tuning was computed from spectro-temporal receptive</a:t>
            </a:r>
          </a:p>
          <a:p>
            <a:r>
              <a:rPr lang="en-US" altLang="pl-PL" smtClean="0"/>
              <a:t>fields (STRFs) measured at each individual electrode site. Tuning curves exhibit a range of functional forms including multiple frequency peaks</a:t>
            </a:r>
          </a:p>
          <a:p>
            <a:r>
              <a:rPr lang="en-US" altLang="pl-PL" smtClean="0"/>
              <a:t>(Figures S1B and S2B). (C) The anatomical distribution of fitted weights in the reconstruction model. Dashed box denotes the extent of the electrode</a:t>
            </a:r>
          </a:p>
          <a:p>
            <a:r>
              <a:rPr lang="en-US" altLang="pl-PL" smtClean="0"/>
              <a:t>grid (shown in Figure 1). Weight magnitudes are averaged over all time lags and spectrogram frequencies and spatially smoothed for display.</a:t>
            </a:r>
          </a:p>
          <a:p>
            <a:r>
              <a:rPr lang="en-US" altLang="pl-PL" smtClean="0"/>
              <a:t>Nonzero weights are largely focal to STG electrode sites. Scale bar is 10 mm.</a:t>
            </a:r>
          </a:p>
          <a:p>
            <a:r>
              <a:rPr lang="en-US" altLang="pl-PL" smtClean="0"/>
              <a:t>doi:10.1371/journal.pbio.1001251.g002</a:t>
            </a:r>
          </a:p>
        </p:txBody>
      </p:sp>
      <p:sp>
        <p:nvSpPr>
          <p:cNvPr id="4" name="Symbol zastępczy stopki 3"/>
          <p:cNvSpPr>
            <a:spLocks noGrp="1"/>
          </p:cNvSpPr>
          <p:nvPr>
            <p:ph type="ftr" sz="quarter" idx="4"/>
          </p:nvPr>
        </p:nvSpPr>
        <p:spPr/>
        <p:txBody>
          <a:bodyPr/>
          <a:lstStyle/>
          <a:p>
            <a:pPr>
              <a:defRPr/>
            </a:pPr>
            <a:r>
              <a:rPr lang="en-US" smtClean="0">
                <a:solidFill>
                  <a:prstClr val="white"/>
                </a:solidFill>
              </a:rPr>
              <a:t>(c) 1999. Tralvex Yeap. All Rights Reserved</a:t>
            </a:r>
            <a:endParaRPr lang="en-US">
              <a:solidFill>
                <a:prstClr val="white"/>
              </a:solidFill>
            </a:endParaRPr>
          </a:p>
        </p:txBody>
      </p:sp>
      <p:sp>
        <p:nvSpPr>
          <p:cNvPr id="5" name="Symbol zastępczy numeru slajdu 4"/>
          <p:cNvSpPr>
            <a:spLocks noGrp="1"/>
          </p:cNvSpPr>
          <p:nvPr>
            <p:ph type="sldNum" sz="quarter" idx="5"/>
          </p:nvPr>
        </p:nvSpPr>
        <p:spPr/>
        <p:txBody>
          <a:bodyPr/>
          <a:lstStyle/>
          <a:p>
            <a:pPr>
              <a:defRPr/>
            </a:pPr>
            <a:fld id="{21F3BC36-994F-4E48-80E1-2648E70D2A4F}" type="slidenum">
              <a:rPr lang="en-US" smtClean="0">
                <a:solidFill>
                  <a:prstClr val="white"/>
                </a:solidFill>
              </a:rPr>
              <a:pPr>
                <a:defRPr/>
              </a:pPr>
              <a:t>39</a:t>
            </a:fld>
            <a:endParaRPr lang="en-US">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A093FA21-D8B6-4E7F-8C75-CB6542EB6B4A}" type="slidenum">
              <a:rPr lang="en-US" sz="1200">
                <a:solidFill>
                  <a:prstClr val="black"/>
                </a:solidFill>
              </a:rPr>
              <a:pPr>
                <a:defRPr/>
              </a:pPr>
              <a:t>43</a:t>
            </a:fld>
            <a:endParaRPr lang="en-US" sz="1200">
              <a:solidFill>
                <a:prstClr val="black"/>
              </a:solidFill>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ymbol zastępczy obrazu slajdu 1"/>
          <p:cNvSpPr>
            <a:spLocks noGrp="1" noRot="1" noChangeAspect="1" noTextEdit="1"/>
          </p:cNvSpPr>
          <p:nvPr>
            <p:ph type="sldImg"/>
          </p:nvPr>
        </p:nvSpPr>
        <p:spPr>
          <a:ln/>
        </p:spPr>
      </p:sp>
      <p:sp>
        <p:nvSpPr>
          <p:cNvPr id="14029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4" name="Symbol zastępczy numeru slajdu 3"/>
          <p:cNvSpPr>
            <a:spLocks noGrp="1"/>
          </p:cNvSpPr>
          <p:nvPr>
            <p:ph type="sldNum" sz="quarter" idx="5"/>
          </p:nvPr>
        </p:nvSpPr>
        <p:spPr/>
        <p:txBody>
          <a:bodyPr/>
          <a:lstStyle/>
          <a:p>
            <a:pPr>
              <a:defRPr/>
            </a:pPr>
            <a:fld id="{090BDC16-ED00-4A6E-A4BE-7A2D6CCBA311}" type="slidenum">
              <a:rPr lang="en-US" smtClean="0"/>
              <a:pPr>
                <a:defRPr/>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ymbol zastępczy obrazu slajdu 1"/>
          <p:cNvSpPr>
            <a:spLocks noGrp="1" noRot="1" noChangeAspect="1" noTextEdit="1"/>
          </p:cNvSpPr>
          <p:nvPr>
            <p:ph type="sldImg"/>
          </p:nvPr>
        </p:nvSpPr>
        <p:spPr>
          <a:ln/>
        </p:spPr>
      </p:sp>
      <p:sp>
        <p:nvSpPr>
          <p:cNvPr id="14131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4" name="Symbol zastępczy numeru slajdu 3"/>
          <p:cNvSpPr>
            <a:spLocks noGrp="1"/>
          </p:cNvSpPr>
          <p:nvPr>
            <p:ph type="sldNum" sz="quarter" idx="5"/>
          </p:nvPr>
        </p:nvSpPr>
        <p:spPr/>
        <p:txBody>
          <a:bodyPr/>
          <a:lstStyle/>
          <a:p>
            <a:pPr>
              <a:defRPr/>
            </a:pPr>
            <a:fld id="{1E23F4BE-C67B-4180-AA23-8A7EF2D2BE7E}" type="slidenum">
              <a:rPr lang="en-US" smtClean="0"/>
              <a:pPr>
                <a:defRPr/>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ymbol zastępczy obrazu slajdu 1"/>
          <p:cNvSpPr>
            <a:spLocks noGrp="1" noRot="1" noChangeAspect="1" noTextEdit="1"/>
          </p:cNvSpPr>
          <p:nvPr>
            <p:ph type="sldImg"/>
          </p:nvPr>
        </p:nvSpPr>
        <p:spPr>
          <a:ln/>
        </p:spPr>
      </p:sp>
      <p:sp>
        <p:nvSpPr>
          <p:cNvPr id="14233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4" name="Symbol zastępczy numeru slajdu 3"/>
          <p:cNvSpPr>
            <a:spLocks noGrp="1"/>
          </p:cNvSpPr>
          <p:nvPr>
            <p:ph type="sldNum" sz="quarter" idx="5"/>
          </p:nvPr>
        </p:nvSpPr>
        <p:spPr/>
        <p:txBody>
          <a:bodyPr/>
          <a:lstStyle/>
          <a:p>
            <a:pPr>
              <a:defRPr/>
            </a:pPr>
            <a:fld id="{59022D47-D193-4F28-AC1D-8AB545CC10C2}" type="slidenum">
              <a:rPr lang="en-US" smtClean="0"/>
              <a:pPr>
                <a:defRPr/>
              </a:pPr>
              <a:t>57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87265E87-444C-47D6-B433-46345838E093}" type="slidenum">
              <a:rPr lang="en-US"/>
              <a:pPr>
                <a:defRPr/>
              </a:pPr>
              <a:t>60</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pl-P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3318248-1DA7-4C17-A3CA-F1A0249C83AC}" type="slidenum">
              <a:rPr lang="en-US"/>
              <a:pPr>
                <a:defRPr/>
              </a:pPr>
              <a:t>61</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pl-P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3EF9F0D4-EBD7-45C4-B758-173D676CABD5}"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6916B775-E693-4721-98F9-0F9074404621}" type="slidenum">
              <a:rPr lang="pl-PL"/>
              <a:pPr>
                <a:defRPr/>
              </a:pPr>
              <a:t>‹#›</a:t>
            </a:fld>
            <a:endParaRPr lang="pl-PL"/>
          </a:p>
        </p:txBody>
      </p:sp>
    </p:spTree>
    <p:extLst>
      <p:ext uri="{BB962C8B-B14F-4D97-AF65-F5344CB8AC3E}">
        <p14:creationId xmlns:p14="http://schemas.microsoft.com/office/powerpoint/2010/main" val="263058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40F6FBA3-B3A6-48BF-9EA5-2F4071924AD0}"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80F7393C-BAC3-42E1-8E80-A454C62F7446}" type="slidenum">
              <a:rPr lang="pl-PL"/>
              <a:pPr>
                <a:defRPr/>
              </a:pPr>
              <a:t>‹#›</a:t>
            </a:fld>
            <a:endParaRPr lang="pl-PL"/>
          </a:p>
        </p:txBody>
      </p:sp>
    </p:spTree>
    <p:extLst>
      <p:ext uri="{BB962C8B-B14F-4D97-AF65-F5344CB8AC3E}">
        <p14:creationId xmlns:p14="http://schemas.microsoft.com/office/powerpoint/2010/main" val="200477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6E7D2B5D-A85F-43E7-AE9E-61598F41D92B}"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65769B6B-D197-4A43-A876-0FF110A985CA}" type="slidenum">
              <a:rPr lang="pl-PL"/>
              <a:pPr>
                <a:defRPr/>
              </a:pPr>
              <a:t>‹#›</a:t>
            </a:fld>
            <a:endParaRPr lang="pl-PL"/>
          </a:p>
        </p:txBody>
      </p:sp>
    </p:spTree>
    <p:extLst>
      <p:ext uri="{BB962C8B-B14F-4D97-AF65-F5344CB8AC3E}">
        <p14:creationId xmlns:p14="http://schemas.microsoft.com/office/powerpoint/2010/main" val="274924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E1CD08CF-9227-4544-831F-415622B33E90}"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6EAEF047-96AE-4ED7-B85D-D44689231E9B}" type="slidenum">
              <a:rPr lang="pl-PL"/>
              <a:pPr>
                <a:defRPr/>
              </a:pPr>
              <a:t>‹#›</a:t>
            </a:fld>
            <a:endParaRPr lang="pl-PL"/>
          </a:p>
        </p:txBody>
      </p:sp>
    </p:spTree>
    <p:extLst>
      <p:ext uri="{BB962C8B-B14F-4D97-AF65-F5344CB8AC3E}">
        <p14:creationId xmlns:p14="http://schemas.microsoft.com/office/powerpoint/2010/main" val="182026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0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2156264B-EE1C-4B84-A27A-120EC8C6016C}"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1F23F65B-0976-4A34-8A28-C45BC0E6DFCF}" type="slidenum">
              <a:rPr lang="pl-PL"/>
              <a:pPr>
                <a:defRPr/>
              </a:pPr>
              <a:t>‹#›</a:t>
            </a:fld>
            <a:endParaRPr lang="pl-PL"/>
          </a:p>
        </p:txBody>
      </p:sp>
    </p:spTree>
    <p:extLst>
      <p:ext uri="{BB962C8B-B14F-4D97-AF65-F5344CB8AC3E}">
        <p14:creationId xmlns:p14="http://schemas.microsoft.com/office/powerpoint/2010/main" val="909686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B60EAA53-0BB6-4D0A-951F-3C8763C63434}"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D626E7E0-6357-4569-BB0E-CC6D63768339}" type="slidenum">
              <a:rPr lang="pl-PL"/>
              <a:pPr>
                <a:defRPr/>
              </a:pPr>
              <a:t>‹#›</a:t>
            </a:fld>
            <a:endParaRPr lang="pl-PL"/>
          </a:p>
        </p:txBody>
      </p:sp>
    </p:spTree>
    <p:extLst>
      <p:ext uri="{BB962C8B-B14F-4D97-AF65-F5344CB8AC3E}">
        <p14:creationId xmlns:p14="http://schemas.microsoft.com/office/powerpoint/2010/main" val="1013451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302F2C15-288E-4C36-BAB9-C606B8D5FB5F}"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8969DE13-BC34-4F58-96ED-77DDC17F475B}" type="slidenum">
              <a:rPr lang="pl-PL"/>
              <a:pPr>
                <a:defRPr/>
              </a:pPr>
              <a:t>‹#›</a:t>
            </a:fld>
            <a:endParaRPr lang="pl-PL"/>
          </a:p>
        </p:txBody>
      </p:sp>
    </p:spTree>
    <p:extLst>
      <p:ext uri="{BB962C8B-B14F-4D97-AF65-F5344CB8AC3E}">
        <p14:creationId xmlns:p14="http://schemas.microsoft.com/office/powerpoint/2010/main" val="217639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73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15872E78-30B9-4E21-B24C-04A3971BD240}"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8A3FE065-B4F2-4D7A-98D1-62F798A50FDB}" type="slidenum">
              <a:rPr lang="pl-PL"/>
              <a:pPr>
                <a:defRPr/>
              </a:pPr>
              <a:t>‹#›</a:t>
            </a:fld>
            <a:endParaRPr lang="pl-PL"/>
          </a:p>
        </p:txBody>
      </p:sp>
    </p:spTree>
    <p:extLst>
      <p:ext uri="{BB962C8B-B14F-4D97-AF65-F5344CB8AC3E}">
        <p14:creationId xmlns:p14="http://schemas.microsoft.com/office/powerpoint/2010/main" val="127651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20147904-A9C1-41D5-A21F-33430949DD69}"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5E1B0303-E12B-4B82-9CFD-D92B20D44655}" type="slidenum">
              <a:rPr lang="pl-PL"/>
              <a:pPr>
                <a:defRPr/>
              </a:pPr>
              <a:t>‹#›</a:t>
            </a:fld>
            <a:endParaRPr lang="pl-PL"/>
          </a:p>
        </p:txBody>
      </p:sp>
    </p:spTree>
    <p:extLst>
      <p:ext uri="{BB962C8B-B14F-4D97-AF65-F5344CB8AC3E}">
        <p14:creationId xmlns:p14="http://schemas.microsoft.com/office/powerpoint/2010/main" val="374149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EC92F0BA-5BBF-416E-8F48-269EAA0086DB}"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7ED8757A-89B9-48F8-93AF-725197B6E9AD}" type="slidenum">
              <a:rPr lang="pl-PL"/>
              <a:pPr>
                <a:defRPr/>
              </a:pPr>
              <a:t>‹#›</a:t>
            </a:fld>
            <a:endParaRPr lang="pl-PL"/>
          </a:p>
        </p:txBody>
      </p:sp>
    </p:spTree>
    <p:extLst>
      <p:ext uri="{BB962C8B-B14F-4D97-AF65-F5344CB8AC3E}">
        <p14:creationId xmlns:p14="http://schemas.microsoft.com/office/powerpoint/2010/main" val="1916369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5E70A071-9FDB-4B51-A4C0-4245D5D43BB3}"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BB41EA74-463B-428E-9D9A-57732500B4C8}" type="slidenum">
              <a:rPr lang="pl-PL"/>
              <a:pPr>
                <a:defRPr/>
              </a:pPr>
              <a:t>‹#›</a:t>
            </a:fld>
            <a:endParaRPr lang="pl-PL"/>
          </a:p>
        </p:txBody>
      </p:sp>
    </p:spTree>
    <p:extLst>
      <p:ext uri="{BB962C8B-B14F-4D97-AF65-F5344CB8AC3E}">
        <p14:creationId xmlns:p14="http://schemas.microsoft.com/office/powerpoint/2010/main" val="43612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8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9C6604F3-BD14-4A07-AAA4-9592086541DC}"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E3A9B9F0-D2EB-4658-9966-5DDD5FCBE1D3}" type="slidenum">
              <a:rPr lang="pl-PL"/>
              <a:pPr>
                <a:defRPr/>
              </a:pPr>
              <a:t>‹#›</a:t>
            </a:fld>
            <a:endParaRPr lang="pl-PL"/>
          </a:p>
        </p:txBody>
      </p:sp>
    </p:spTree>
    <p:extLst>
      <p:ext uri="{BB962C8B-B14F-4D97-AF65-F5344CB8AC3E}">
        <p14:creationId xmlns:p14="http://schemas.microsoft.com/office/powerpoint/2010/main" val="1826261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528887AB-D711-43E2-9D78-9443FF84804F}"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2B3AB52C-FC6A-46F1-A6BE-10645EFFF234}" type="slidenum">
              <a:rPr lang="pl-PL"/>
              <a:pPr>
                <a:defRPr/>
              </a:pPr>
              <a:t>‹#›</a:t>
            </a:fld>
            <a:endParaRPr lang="pl-PL"/>
          </a:p>
        </p:txBody>
      </p:sp>
    </p:spTree>
    <p:extLst>
      <p:ext uri="{BB962C8B-B14F-4D97-AF65-F5344CB8AC3E}">
        <p14:creationId xmlns:p14="http://schemas.microsoft.com/office/powerpoint/2010/main" val="372506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729EB51D-DFA0-4AE4-ABD5-0DF9E4F9BA29}"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23D22B45-0E2F-4FEC-8D3B-AC6680060F87}" type="slidenum">
              <a:rPr lang="pl-PL"/>
              <a:pPr>
                <a:defRPr/>
              </a:pPr>
              <a:t>‹#›</a:t>
            </a:fld>
            <a:endParaRPr lang="pl-PL"/>
          </a:p>
        </p:txBody>
      </p:sp>
    </p:spTree>
    <p:extLst>
      <p:ext uri="{BB962C8B-B14F-4D97-AF65-F5344CB8AC3E}">
        <p14:creationId xmlns:p14="http://schemas.microsoft.com/office/powerpoint/2010/main" val="291099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00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C02604F9-3DEF-4525-8C34-DBE4F7A99A83}" type="datetime1">
              <a:rPr lang="en-US"/>
              <a:pPr>
                <a:defRPr/>
              </a:pPr>
              <a:t>12/1/2013</a:t>
            </a:fld>
            <a:endParaRPr lang="pl-PL"/>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EB2493DB-BF60-4D59-A5F9-6C659211BBE7}" type="slidenum">
              <a:rPr lang="pl-PL"/>
              <a:pPr>
                <a:defRPr/>
              </a:pPr>
              <a:t>‹#›</a:t>
            </a:fld>
            <a:endParaRPr lang="pl-PL"/>
          </a:p>
        </p:txBody>
      </p:sp>
    </p:spTree>
    <p:extLst>
      <p:ext uri="{BB962C8B-B14F-4D97-AF65-F5344CB8AC3E}">
        <p14:creationId xmlns:p14="http://schemas.microsoft.com/office/powerpoint/2010/main" val="3252132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F1A447AD-AF2C-4A7D-BCF5-448A0B154B08}" type="datetime1">
              <a:rPr lang="en-US"/>
              <a:pPr>
                <a:defRPr/>
              </a:pPr>
              <a:t>12/1/2013</a:t>
            </a:fld>
            <a:endParaRPr lang="pl-PL"/>
          </a:p>
        </p:txBody>
      </p:sp>
      <p:sp>
        <p:nvSpPr>
          <p:cNvPr id="5" name="Rectangle 11"/>
          <p:cNvSpPr>
            <a:spLocks noGrp="1" noChangeArrowheads="1"/>
          </p:cNvSpPr>
          <p:nvPr>
            <p:ph type="ftr" sz="quarter" idx="11"/>
          </p:nvPr>
        </p:nvSpPr>
        <p:spPr>
          <a:ln/>
        </p:spPr>
        <p:txBody>
          <a:bodyPr/>
          <a:lstStyle>
            <a:lvl1pPr>
              <a:defRPr/>
            </a:lvl1pPr>
          </a:lstStyle>
          <a:p>
            <a:pPr>
              <a:defRPr/>
            </a:pPr>
            <a:endParaRPr lang="pl-PL"/>
          </a:p>
        </p:txBody>
      </p:sp>
      <p:sp>
        <p:nvSpPr>
          <p:cNvPr id="6" name="Rectangle 12"/>
          <p:cNvSpPr>
            <a:spLocks noGrp="1" noChangeArrowheads="1"/>
          </p:cNvSpPr>
          <p:nvPr>
            <p:ph type="sldNum" sz="quarter" idx="12"/>
          </p:nvPr>
        </p:nvSpPr>
        <p:spPr>
          <a:ln/>
        </p:spPr>
        <p:txBody>
          <a:bodyPr/>
          <a:lstStyle>
            <a:lvl1pPr>
              <a:defRPr/>
            </a:lvl1pPr>
          </a:lstStyle>
          <a:p>
            <a:pPr>
              <a:defRPr/>
            </a:pPr>
            <a:fld id="{D99FAABF-6182-4B93-9304-EBB0561E97DC}" type="slidenum">
              <a:rPr lang="pl-PL"/>
              <a:pPr>
                <a:defRPr/>
              </a:pPr>
              <a:t>‹#›</a:t>
            </a:fld>
            <a:endParaRPr lang="pl-PL"/>
          </a:p>
        </p:txBody>
      </p:sp>
    </p:spTree>
    <p:extLst>
      <p:ext uri="{BB962C8B-B14F-4D97-AF65-F5344CB8AC3E}">
        <p14:creationId xmlns:p14="http://schemas.microsoft.com/office/powerpoint/2010/main" val="3769496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445E5C11-5C2E-400B-A4A7-64E16F9F24E4}"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E0EF85EF-443E-4136-8719-CC8FB9D8E187}" type="slidenum">
              <a:rPr lang="pl-PL"/>
              <a:pPr>
                <a:defRPr/>
              </a:pPr>
              <a:t>‹#›</a:t>
            </a:fld>
            <a:endParaRPr lang="pl-PL"/>
          </a:p>
        </p:txBody>
      </p:sp>
    </p:spTree>
    <p:extLst>
      <p:ext uri="{BB962C8B-B14F-4D97-AF65-F5344CB8AC3E}">
        <p14:creationId xmlns:p14="http://schemas.microsoft.com/office/powerpoint/2010/main" val="2672085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64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4974B162-22E1-4FE0-BE8F-047587BDADF2}" type="datetime1">
              <a:rPr lang="en-US"/>
              <a:pPr>
                <a:defRPr/>
              </a:pPr>
              <a:t>12/1/2013</a:t>
            </a:fld>
            <a:endParaRPr lang="pl-PL"/>
          </a:p>
        </p:txBody>
      </p:sp>
      <p:sp>
        <p:nvSpPr>
          <p:cNvPr id="3" name="Rectangle 11"/>
          <p:cNvSpPr>
            <a:spLocks noGrp="1" noChangeArrowheads="1"/>
          </p:cNvSpPr>
          <p:nvPr>
            <p:ph type="ftr" sz="quarter" idx="11"/>
          </p:nvPr>
        </p:nvSpPr>
        <p:spPr>
          <a:ln/>
        </p:spPr>
        <p:txBody>
          <a:bodyPr/>
          <a:lstStyle>
            <a:lvl1pPr>
              <a:defRPr/>
            </a:lvl1pPr>
          </a:lstStyle>
          <a:p>
            <a:pPr>
              <a:defRPr/>
            </a:pPr>
            <a:endParaRPr lang="pl-PL"/>
          </a:p>
        </p:txBody>
      </p:sp>
      <p:sp>
        <p:nvSpPr>
          <p:cNvPr id="4" name="Rectangle 12"/>
          <p:cNvSpPr>
            <a:spLocks noGrp="1" noChangeArrowheads="1"/>
          </p:cNvSpPr>
          <p:nvPr>
            <p:ph type="sldNum" sz="quarter" idx="12"/>
          </p:nvPr>
        </p:nvSpPr>
        <p:spPr>
          <a:ln/>
        </p:spPr>
        <p:txBody>
          <a:bodyPr/>
          <a:lstStyle>
            <a:lvl1pPr>
              <a:defRPr/>
            </a:lvl1pPr>
          </a:lstStyle>
          <a:p>
            <a:pPr>
              <a:defRPr/>
            </a:pPr>
            <a:fld id="{103B98D1-762F-401A-A561-1951986AAEC5}" type="slidenum">
              <a:rPr lang="pl-PL"/>
              <a:pPr>
                <a:defRPr/>
              </a:pPr>
              <a:t>‹#›</a:t>
            </a:fld>
            <a:endParaRPr lang="pl-PL"/>
          </a:p>
        </p:txBody>
      </p:sp>
    </p:spTree>
    <p:extLst>
      <p:ext uri="{BB962C8B-B14F-4D97-AF65-F5344CB8AC3E}">
        <p14:creationId xmlns:p14="http://schemas.microsoft.com/office/powerpoint/2010/main" val="1989857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3973432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375621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9975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422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en-US"/>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en-US"/>
          </a:p>
        </p:txBody>
      </p:sp>
    </p:spTree>
    <p:extLst>
      <p:ext uri="{BB962C8B-B14F-4D97-AF65-F5344CB8AC3E}">
        <p14:creationId xmlns:p14="http://schemas.microsoft.com/office/powerpoint/2010/main" val="104784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2081859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85800"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8148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9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4400">
                <a:solidFill>
                  <a:srgbClr val="FFFFFF"/>
                </a:solidFill>
                <a:latin typeface="Arial Unicode MS" pitchFamily="34" charset="-128"/>
                <a:cs typeface="+mn-cs"/>
              </a:defRPr>
            </a:lvl1pPr>
          </a:lstStyle>
          <a:p>
            <a:pPr>
              <a:defRPr/>
            </a:pPr>
            <a:endParaRPr lang="pl-PL"/>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4400">
                <a:solidFill>
                  <a:srgbClr val="FFFFFF"/>
                </a:solidFill>
                <a:latin typeface="Arial Unicode MS" pitchFamily="34" charset="-128"/>
                <a:cs typeface="+mn-cs"/>
              </a:defRPr>
            </a:lvl1pPr>
          </a:lstStyle>
          <a:p>
            <a:pPr>
              <a:defRPr/>
            </a:pPr>
            <a:endParaRPr lang="pl-PL"/>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4400">
                <a:solidFill>
                  <a:srgbClr val="FFFFFF"/>
                </a:solidFill>
                <a:latin typeface="Arial Unicode MS" pitchFamily="34" charset="-128"/>
                <a:cs typeface="+mn-cs"/>
              </a:defRPr>
            </a:lvl1pPr>
          </a:lstStyle>
          <a:p>
            <a:pPr>
              <a:defRPr/>
            </a:pPr>
            <a:fld id="{35F13207-BA59-4132-82CC-B8610420FD27}" type="slidenum">
              <a:rPr lang="pl-PL"/>
              <a:pPr>
                <a:defRPr/>
              </a:pPr>
              <a:t>‹#›</a:t>
            </a:fld>
            <a:endParaRPr lang="pl-PL"/>
          </a:p>
        </p:txBody>
      </p:sp>
    </p:spTree>
    <p:extLst>
      <p:ext uri="{BB962C8B-B14F-4D97-AF65-F5344CB8AC3E}">
        <p14:creationId xmlns:p14="http://schemas.microsoft.com/office/powerpoint/2010/main" val="310982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507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342783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82244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61413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9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tekstu 2"/>
          <p:cNvSpPr>
            <a:spLocks noGrp="1"/>
          </p:cNvSpPr>
          <p:nvPr>
            <p:ph type="body" sz="half" idx="1"/>
          </p:nvPr>
        </p:nvSpPr>
        <p:spPr>
          <a:xfrm>
            <a:off x="457200" y="1600200"/>
            <a:ext cx="4038600" cy="4525963"/>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half" idx="2"/>
          </p:nvPr>
        </p:nvSpPr>
        <p:spPr>
          <a:xfrm>
            <a:off x="4648200" y="1600200"/>
            <a:ext cx="4038600" cy="4525963"/>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723646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7.xml"/><Relationship Id="rId4"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B50830EE-A49A-4444-B3D8-9E65C3360FB4}"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0154B38C-264A-4A12-BDB2-BB768DD9D955}"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37" r:id="rId1"/>
    <p:sldLayoutId id="2147485412" r:id="rId2"/>
    <p:sldLayoutId id="2147485413" r:id="rId3"/>
    <p:sldLayoutId id="2147485438"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2050" name="Picture 2" descr=" Berlin bull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2"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l-PL" smtClean="0"/>
              <a:t>Click to edit Master text styles</a:t>
            </a:r>
          </a:p>
          <a:p>
            <a:pPr lvl="1"/>
            <a:r>
              <a:rPr lang="en-US" altLang="pl-PL" smtClean="0"/>
              <a:t>Second level</a:t>
            </a:r>
          </a:p>
          <a:p>
            <a:pPr lvl="2"/>
            <a:r>
              <a:rPr lang="en-US" altLang="pl-PL" smtClean="0"/>
              <a:t>Third level</a:t>
            </a:r>
          </a:p>
          <a:p>
            <a:pPr lvl="3"/>
            <a:r>
              <a:rPr lang="en-US" altLang="pl-PL" smtClean="0"/>
              <a:t>Fourth level</a:t>
            </a:r>
          </a:p>
          <a:p>
            <a:pPr lvl="4"/>
            <a:r>
              <a:rPr lang="en-US" altLang="pl-PL" smtClean="0"/>
              <a:t>Fifth level</a:t>
            </a:r>
          </a:p>
        </p:txBody>
      </p:sp>
    </p:spTree>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3074"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3075"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EAEAEA"/>
                </a:solidFill>
                <a:latin typeface="Times New Roman" pitchFamily="18" charset="0"/>
                <a:cs typeface="+mn-cs"/>
              </a:defRPr>
            </a:lvl1pPr>
          </a:lstStyle>
          <a:p>
            <a:pPr>
              <a:defRPr/>
            </a:pPr>
            <a:fld id="{74014EDA-62D7-4FD3-AF80-5004C7C9FABE}"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EAEAEA"/>
                </a:solidFill>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EAEAEA"/>
                </a:solidFill>
                <a:latin typeface="Times New Roman" pitchFamily="18" charset="0"/>
                <a:cs typeface="+mn-cs"/>
              </a:defRPr>
            </a:lvl1pPr>
          </a:lstStyle>
          <a:p>
            <a:pPr>
              <a:defRPr/>
            </a:pPr>
            <a:fld id="{BB8B3E48-7C78-424D-9793-F9EF4DC97540}"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39" r:id="rId1"/>
    <p:sldLayoutId id="2147485419" r:id="rId2"/>
    <p:sldLayoutId id="2147485420" r:id="rId3"/>
    <p:sldLayoutId id="2147485440"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4099"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EAEAEA"/>
                </a:solidFill>
                <a:latin typeface="Times New Roman" pitchFamily="18" charset="0"/>
                <a:cs typeface="+mn-cs"/>
              </a:defRPr>
            </a:lvl1pPr>
          </a:lstStyle>
          <a:p>
            <a:pPr>
              <a:defRPr/>
            </a:pPr>
            <a:fld id="{31B005FC-4A15-4002-AB6B-8C11894E1A9F}"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EAEAEA"/>
                </a:solidFill>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EAEAEA"/>
                </a:solidFill>
                <a:latin typeface="Times New Roman" pitchFamily="18" charset="0"/>
                <a:cs typeface="+mn-cs"/>
              </a:defRPr>
            </a:lvl1pPr>
          </a:lstStyle>
          <a:p>
            <a:pPr>
              <a:defRPr/>
            </a:pPr>
            <a:fld id="{6FA7EFB8-8B7F-428F-A8FA-394B8F15FB26}"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41" r:id="rId1"/>
    <p:sldLayoutId id="2147485421" r:id="rId2"/>
    <p:sldLayoutId id="2147485422" r:id="rId3"/>
    <p:sldLayoutId id="2147485442"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5123"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EAEAEA"/>
                </a:solidFill>
                <a:latin typeface="Times New Roman" pitchFamily="18" charset="0"/>
                <a:cs typeface="+mn-cs"/>
              </a:defRPr>
            </a:lvl1pPr>
          </a:lstStyle>
          <a:p>
            <a:pPr>
              <a:defRPr/>
            </a:pPr>
            <a:fld id="{8B03E526-2CF7-4F2E-8E51-4D453ABF1753}"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EAEAEA"/>
                </a:solidFill>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EAEAEA"/>
                </a:solidFill>
                <a:latin typeface="Times New Roman" pitchFamily="18" charset="0"/>
                <a:cs typeface="+mn-cs"/>
              </a:defRPr>
            </a:lvl1pPr>
          </a:lstStyle>
          <a:p>
            <a:pPr>
              <a:defRPr/>
            </a:pPr>
            <a:fld id="{C397AEAE-647B-4771-811F-D89BE0C068FB}"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43" r:id="rId1"/>
    <p:sldLayoutId id="2147485423" r:id="rId2"/>
    <p:sldLayoutId id="2147485424" r:id="rId3"/>
    <p:sldLayoutId id="2147485444"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614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EAEAEA"/>
                </a:solidFill>
                <a:latin typeface="Times New Roman" pitchFamily="18" charset="0"/>
                <a:cs typeface="+mn-cs"/>
              </a:defRPr>
            </a:lvl1pPr>
          </a:lstStyle>
          <a:p>
            <a:pPr>
              <a:defRPr/>
            </a:pPr>
            <a:fld id="{52B1130B-AD5F-4944-9C4A-FA9F98034E55}"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EAEAEA"/>
                </a:solidFill>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EAEAEA"/>
                </a:solidFill>
                <a:latin typeface="Times New Roman" pitchFamily="18" charset="0"/>
                <a:cs typeface="+mn-cs"/>
              </a:defRPr>
            </a:lvl1pPr>
          </a:lstStyle>
          <a:p>
            <a:pPr>
              <a:defRPr/>
            </a:pPr>
            <a:fld id="{AF54B05B-FE3A-49E8-BA44-11BCD2B7964E}"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45" r:id="rId1"/>
    <p:sldLayoutId id="2147485425" r:id="rId2"/>
    <p:sldLayoutId id="2147485426" r:id="rId3"/>
    <p:sldLayoutId id="2147485446"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7170"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7171"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EAEAEA"/>
                </a:solidFill>
                <a:latin typeface="Times New Roman" pitchFamily="18" charset="0"/>
                <a:cs typeface="+mn-cs"/>
              </a:defRPr>
            </a:lvl1pPr>
          </a:lstStyle>
          <a:p>
            <a:pPr>
              <a:defRPr/>
            </a:pPr>
            <a:fld id="{9CADA045-7BDE-4723-A340-A18CA812E6A5}" type="datetime1">
              <a:rPr lang="en-US"/>
              <a:pPr>
                <a:defRPr/>
              </a:pPr>
              <a:t>12/1/2013</a:t>
            </a:fld>
            <a:endParaRPr lang="pl-PL"/>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EAEAEA"/>
                </a:solidFill>
                <a:latin typeface="Times New Roman" pitchFamily="18" charset="0"/>
                <a:cs typeface="+mn-cs"/>
              </a:defRPr>
            </a:lvl1pPr>
          </a:lstStyle>
          <a:p>
            <a:pPr>
              <a:defRPr/>
            </a:pPr>
            <a:endParaRPr lang="pl-PL"/>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EAEAEA"/>
                </a:solidFill>
                <a:latin typeface="Times New Roman" pitchFamily="18" charset="0"/>
                <a:cs typeface="+mn-cs"/>
              </a:defRPr>
            </a:lvl1pPr>
          </a:lstStyle>
          <a:p>
            <a:pPr>
              <a:defRPr/>
            </a:pPr>
            <a:fld id="{EFA91BC2-1857-4391-B221-F41BD8F08C76}" type="slidenum">
              <a:rPr lang="pl-PL"/>
              <a:pPr>
                <a:defRPr/>
              </a:pPr>
              <a:t>‹#›</a:t>
            </a:fld>
            <a:endParaRPr lang="pl-PL"/>
          </a:p>
        </p:txBody>
      </p:sp>
    </p:spTree>
  </p:cSld>
  <p:clrMap bg1="dk2" tx1="lt1" bg2="dk1" tx2="lt2" accent1="accent1" accent2="accent2" accent3="accent3" accent4="accent4" accent5="accent5" accent6="accent6" hlink="hlink" folHlink="folHlink"/>
  <p:sldLayoutIdLst>
    <p:sldLayoutId id="2147485447" r:id="rId1"/>
    <p:sldLayoutId id="2147485427" r:id="rId2"/>
    <p:sldLayoutId id="2147485428" r:id="rId3"/>
    <p:sldLayoutId id="2147485448"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8194"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8196"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l-PL" smtClean="0"/>
              <a:t>Click to edit Master text styles</a:t>
            </a:r>
          </a:p>
          <a:p>
            <a:pPr lvl="1"/>
            <a:r>
              <a:rPr lang="en-US" altLang="pl-PL" smtClean="0"/>
              <a:t>Second level</a:t>
            </a:r>
          </a:p>
          <a:p>
            <a:pPr lvl="2"/>
            <a:r>
              <a:rPr lang="en-US" altLang="pl-PL" smtClean="0"/>
              <a:t>Third level</a:t>
            </a:r>
          </a:p>
          <a:p>
            <a:pPr lvl="3"/>
            <a:r>
              <a:rPr lang="en-US" altLang="pl-PL" smtClean="0"/>
              <a:t>Fourth level</a:t>
            </a:r>
          </a:p>
          <a:p>
            <a:pPr lvl="4"/>
            <a:r>
              <a:rPr lang="en-US" altLang="pl-PL" smtClean="0"/>
              <a:t>Fifth level</a:t>
            </a:r>
          </a:p>
        </p:txBody>
      </p:sp>
    </p:spTree>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9218" name="Picture 2" descr=" Berlin bull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l-PL" smtClean="0"/>
              <a:t>Click to edit Master text styles</a:t>
            </a:r>
          </a:p>
          <a:p>
            <a:pPr lvl="1"/>
            <a:r>
              <a:rPr lang="en-US" altLang="pl-PL" smtClean="0"/>
              <a:t>Second level</a:t>
            </a:r>
          </a:p>
          <a:p>
            <a:pPr lvl="2"/>
            <a:r>
              <a:rPr lang="en-US" altLang="pl-PL" smtClean="0"/>
              <a:t>Third level</a:t>
            </a:r>
          </a:p>
          <a:p>
            <a:pPr lvl="3"/>
            <a:r>
              <a:rPr lang="en-US" altLang="pl-PL" smtClean="0"/>
              <a:t>Fourth level</a:t>
            </a:r>
          </a:p>
          <a:p>
            <a:pPr lvl="4"/>
            <a:r>
              <a:rPr lang="en-US" altLang="pl-PL" smtClean="0"/>
              <a:t>Fifth level</a:t>
            </a:r>
          </a:p>
        </p:txBody>
      </p:sp>
    </p:spTree>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49" r:id="rId5"/>
  </p:sldLayoutIdLst>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1600">
          <a:solidFill>
            <a:schemeClr val="bg1"/>
          </a:solidFill>
          <a:latin typeface="+mn-lt"/>
        </a:defRPr>
      </a:lvl3pPr>
      <a:lvl4pPr marL="1600200" indent="-228600" algn="l" rtl="0" eaLnBrk="0" fontAlgn="base" hangingPunct="0">
        <a:spcBef>
          <a:spcPct val="20000"/>
        </a:spcBef>
        <a:spcAft>
          <a:spcPct val="0"/>
        </a:spcAft>
        <a:buChar char="–"/>
        <a:defRPr sz="14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www.nature.com/nature/journal/v318/n6045/abs/318419a0.html"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IDi2NlsA4nI"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is.umk.pl/~duch/refpl.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Archive-media/CymaticsCymatic_Didgeridoo_&#187;_139425555.mp4"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www.cymatics.org/" TargetMode="Externa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List_of_conspiracy_theories"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hyperlink" Target="http://www.mindcontrol.s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www.demogng.de/"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hyperlink" Target="http://www.mindandlife.org/dalai.lama.sfndc.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www.ted.com/talks/matthieu_ricard_on_the_habits_of_happiness.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en.wikipedia.org/wiki/Catholic_Church_and_slavery#cite_note-49" TargetMode="External"/><Relationship Id="rId3" Type="http://schemas.openxmlformats.org/officeDocument/2006/relationships/hyperlink" Target="http://en.wikipedia.org/wiki/Papal_bull" TargetMode="External"/><Relationship Id="rId7" Type="http://schemas.openxmlformats.org/officeDocument/2006/relationships/hyperlink" Target="http://en.wikipedia.org/wiki/Catholic_Church_and_slavery#cite_note-48"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en.wikipedia.org/wiki/Augustine_of_Hippo" TargetMode="External"/><Relationship Id="rId5" Type="http://schemas.openxmlformats.org/officeDocument/2006/relationships/hyperlink" Target="http://en.wikipedia.org/wiki/Romanus_Pontifex" TargetMode="External"/><Relationship Id="rId4" Type="http://schemas.openxmlformats.org/officeDocument/2006/relationships/hyperlink" Target="http://en.wikipedia.org/wiki/Dum_Diversa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563563"/>
            <a:ext cx="7772400" cy="884237"/>
          </a:xfrm>
          <a:effectLst>
            <a:outerShdw dist="35921" dir="2700000" algn="ctr" rotWithShape="0">
              <a:schemeClr val="bg2"/>
            </a:outerShdw>
          </a:effectLst>
        </p:spPr>
        <p:txBody>
          <a:bodyPr/>
          <a:lstStyle/>
          <a:p>
            <a:pPr eaLnBrk="1" hangingPunct="1">
              <a:defRPr/>
            </a:pPr>
            <a:r>
              <a:rPr lang="pl-PL" dirty="0"/>
              <a:t>Nadmiar magii, brak rozumu</a:t>
            </a:r>
            <a:endParaRPr lang="pl-PL" dirty="0" smtClean="0">
              <a:effectLst>
                <a:outerShdw blurRad="38100" dist="38100" dir="2700000" algn="tl">
                  <a:srgbClr val="000000"/>
                </a:outerShdw>
              </a:effectLst>
            </a:endParaRPr>
          </a:p>
        </p:txBody>
      </p:sp>
      <p:sp>
        <p:nvSpPr>
          <p:cNvPr id="4099" name="Rectangle 3"/>
          <p:cNvSpPr>
            <a:spLocks noGrp="1" noChangeArrowheads="1"/>
          </p:cNvSpPr>
          <p:nvPr>
            <p:ph type="subTitle" idx="1"/>
          </p:nvPr>
        </p:nvSpPr>
        <p:spPr>
          <a:xfrm>
            <a:off x="609600" y="3600450"/>
            <a:ext cx="7848600" cy="2725738"/>
          </a:xfrm>
        </p:spPr>
        <p:txBody>
          <a:bodyPr/>
          <a:lstStyle/>
          <a:p>
            <a:pPr eaLnBrk="1" hangingPunct="1">
              <a:defRPr/>
            </a:pPr>
            <a:r>
              <a:rPr lang="pl-PL" sz="2800" dirty="0" smtClean="0">
                <a:effectLst>
                  <a:outerShdw blurRad="38100" dist="38100" dir="2700000" algn="tl">
                    <a:srgbClr val="000000"/>
                  </a:outerShdw>
                </a:effectLst>
              </a:rPr>
              <a:t>Włodzisław Duch </a:t>
            </a:r>
          </a:p>
          <a:p>
            <a:pPr eaLnBrk="1" hangingPunct="1">
              <a:defRPr/>
            </a:pPr>
            <a:r>
              <a:rPr lang="pl-PL" sz="2800" dirty="0" smtClean="0">
                <a:effectLst>
                  <a:outerShdw blurRad="38100" dist="38100" dir="2700000" algn="tl">
                    <a:srgbClr val="000000"/>
                  </a:outerShdw>
                </a:effectLst>
              </a:rPr>
              <a:t>Katedra Informatyki Stosowanej </a:t>
            </a:r>
            <a:br>
              <a:rPr lang="pl-PL" sz="2800" dirty="0" smtClean="0">
                <a:effectLst>
                  <a:outerShdw blurRad="38100" dist="38100" dir="2700000" algn="tl">
                    <a:srgbClr val="000000"/>
                  </a:outerShdw>
                </a:effectLst>
              </a:rPr>
            </a:br>
            <a:r>
              <a:rPr lang="pl-PL" sz="2800" dirty="0" smtClean="0">
                <a:effectLst>
                  <a:outerShdw blurRad="38100" dist="38100" dir="2700000" algn="tl">
                    <a:srgbClr val="000000"/>
                  </a:outerShdw>
                </a:effectLst>
              </a:rPr>
              <a:t>Uniwersytet Mikołaja Kopernika, Toruń</a:t>
            </a:r>
          </a:p>
          <a:p>
            <a:pPr eaLnBrk="1" hangingPunct="1">
              <a:defRPr/>
            </a:pPr>
            <a:r>
              <a:rPr lang="pl-PL" sz="2800" dirty="0" smtClean="0">
                <a:effectLst>
                  <a:outerShdw blurRad="38100" dist="38100" dir="2700000" algn="tl">
                    <a:srgbClr val="000000"/>
                  </a:outerShdw>
                </a:effectLst>
              </a:rPr>
              <a:t> </a:t>
            </a:r>
            <a:br>
              <a:rPr lang="pl-PL" sz="2800" dirty="0" smtClean="0">
                <a:effectLst>
                  <a:outerShdw blurRad="38100" dist="38100" dir="2700000" algn="tl">
                    <a:srgbClr val="000000"/>
                  </a:outerShdw>
                </a:effectLst>
              </a:rPr>
            </a:br>
            <a:r>
              <a:rPr lang="pl-PL" sz="2800" dirty="0" smtClean="0">
                <a:effectLst>
                  <a:outerShdw blurRad="38100" dist="38100" dir="2700000" algn="tl">
                    <a:srgbClr val="000000"/>
                  </a:outerShdw>
                </a:effectLst>
              </a:rPr>
              <a:t>Google: W. Duch</a:t>
            </a:r>
          </a:p>
        </p:txBody>
      </p:sp>
      <p:sp>
        <p:nvSpPr>
          <p:cNvPr id="4109" name="Text Box 13"/>
          <p:cNvSpPr txBox="1">
            <a:spLocks noChangeArrowheads="1"/>
          </p:cNvSpPr>
          <p:nvPr/>
        </p:nvSpPr>
        <p:spPr bwMode="auto">
          <a:xfrm>
            <a:off x="877888" y="6334125"/>
            <a:ext cx="7326312" cy="400050"/>
          </a:xfrm>
          <a:prstGeom prst="rect">
            <a:avLst/>
          </a:prstGeom>
          <a:noFill/>
          <a:ln w="9525">
            <a:noFill/>
            <a:miter lim="800000"/>
            <a:headEnd/>
            <a:tailEnd/>
          </a:ln>
          <a:effec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spcBef>
                <a:spcPct val="50000"/>
              </a:spcBef>
              <a:buClr>
                <a:schemeClr val="tx2"/>
              </a:buClr>
              <a:buSzPct val="115000"/>
              <a:defRPr/>
            </a:pPr>
            <a:r>
              <a:rPr lang="pl-PL" altLang="pl-PL" smtClean="0">
                <a:solidFill>
                  <a:srgbClr val="FFC000"/>
                </a:solidFill>
                <a:effectLst>
                  <a:outerShdw blurRad="38100" dist="38100" dir="2700000" algn="tl">
                    <a:srgbClr val="000000"/>
                  </a:outerShdw>
                </a:effectLst>
                <a:latin typeface="Calibri" pitchFamily="34" charset="0"/>
              </a:rPr>
              <a:t>Wrocławska Akademia Młodych Uczonych i Artystów, 30.11.2013</a:t>
            </a:r>
          </a:p>
        </p:txBody>
      </p:sp>
      <p:pic>
        <p:nvPicPr>
          <p:cNvPr id="23557" name="Picture 1031" descr="l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3" y="182086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3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013" y="1773238"/>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51388" y="1744663"/>
            <a:ext cx="152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Obraz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681163"/>
            <a:ext cx="18113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609600" y="304800"/>
            <a:ext cx="7772400" cy="7159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ea typeface="Calibri" pitchFamily="34" charset="0"/>
              </a:rPr>
              <a:t>Kopernik - konsekwencje</a:t>
            </a:r>
            <a:endParaRPr lang="en-US" dirty="0" smtClean="0">
              <a:effectLst>
                <a:outerShdw blurRad="38100" dist="38100" dir="2700000" algn="tl">
                  <a:srgbClr val="000000"/>
                </a:outerShdw>
              </a:effectLst>
              <a:ea typeface="Calibri" pitchFamily="34" charset="0"/>
            </a:endParaRPr>
          </a:p>
        </p:txBody>
      </p:sp>
      <p:sp>
        <p:nvSpPr>
          <p:cNvPr id="31747" name="Rectangle 3"/>
          <p:cNvSpPr>
            <a:spLocks noGrp="1" noChangeArrowheads="1"/>
          </p:cNvSpPr>
          <p:nvPr>
            <p:ph type="body" idx="1"/>
          </p:nvPr>
        </p:nvSpPr>
        <p:spPr>
          <a:xfrm>
            <a:off x="592138" y="1108075"/>
            <a:ext cx="8266112" cy="5499100"/>
          </a:xfrm>
        </p:spPr>
        <p:txBody>
          <a:bodyPr/>
          <a:lstStyle/>
          <a:p>
            <a:pPr eaLnBrk="1" hangingPunct="1">
              <a:lnSpc>
                <a:spcPct val="90000"/>
              </a:lnSpc>
              <a:spcBef>
                <a:spcPct val="0"/>
              </a:spcBef>
              <a:spcAft>
                <a:spcPts val="1200"/>
              </a:spcAft>
            </a:pPr>
            <a:r>
              <a:rPr lang="pl-PL" altLang="pl-PL" sz="2000" smtClean="0">
                <a:ea typeface="Calibri" pitchFamily="34" charset="0"/>
              </a:rPr>
              <a:t>Chcemy prostego i przyjemnego obrazu świata, w którym </a:t>
            </a:r>
            <a:br>
              <a:rPr lang="pl-PL" altLang="pl-PL" sz="2000" smtClean="0">
                <a:ea typeface="Calibri" pitchFamily="34" charset="0"/>
              </a:rPr>
            </a:br>
            <a:r>
              <a:rPr lang="pl-PL" altLang="pl-PL" sz="2000" smtClean="0">
                <a:ea typeface="Calibri" pitchFamily="34" charset="0"/>
              </a:rPr>
              <a:t>będziemy najważniejsi … </a:t>
            </a:r>
          </a:p>
          <a:p>
            <a:pPr eaLnBrk="1" hangingPunct="1">
              <a:lnSpc>
                <a:spcPct val="90000"/>
              </a:lnSpc>
              <a:spcBef>
                <a:spcPct val="0"/>
              </a:spcBef>
              <a:spcAft>
                <a:spcPts val="1200"/>
              </a:spcAft>
            </a:pPr>
            <a:r>
              <a:rPr lang="pl-PL" altLang="pl-PL" sz="2000" smtClean="0">
                <a:ea typeface="Calibri" pitchFamily="34" charset="0"/>
              </a:rPr>
              <a:t>Efektem rewolucji kopernikańskiej było rozbicie jednolitego </a:t>
            </a:r>
            <a:br>
              <a:rPr lang="pl-PL" altLang="pl-PL" sz="2000" smtClean="0">
                <a:ea typeface="Calibri" pitchFamily="34" charset="0"/>
              </a:rPr>
            </a:br>
            <a:r>
              <a:rPr lang="pl-PL" altLang="pl-PL" sz="2000" smtClean="0">
                <a:ea typeface="Calibri" pitchFamily="34" charset="0"/>
              </a:rPr>
              <a:t>obrazu świata, w którym porządek moralny, społeczny, </a:t>
            </a:r>
            <a:br>
              <a:rPr lang="pl-PL" altLang="pl-PL" sz="2000" smtClean="0">
                <a:ea typeface="Calibri" pitchFamily="34" charset="0"/>
              </a:rPr>
            </a:br>
            <a:r>
              <a:rPr lang="pl-PL" altLang="pl-PL" sz="2000" smtClean="0">
                <a:ea typeface="Calibri" pitchFamily="34" charset="0"/>
              </a:rPr>
              <a:t>matematyka, astrologia i astronomia splecione były razem. </a:t>
            </a:r>
          </a:p>
          <a:p>
            <a:pPr eaLnBrk="1" hangingPunct="1">
              <a:lnSpc>
                <a:spcPct val="90000"/>
              </a:lnSpc>
              <a:spcBef>
                <a:spcPct val="0"/>
              </a:spcBef>
              <a:spcAft>
                <a:spcPts val="1200"/>
              </a:spcAft>
            </a:pPr>
            <a:r>
              <a:rPr lang="pl-PL" altLang="pl-PL" sz="2000" smtClean="0">
                <a:solidFill>
                  <a:srgbClr val="F8F8F8"/>
                </a:solidFill>
                <a:ea typeface="Calibri" pitchFamily="34" charset="0"/>
              </a:rPr>
              <a:t>John Donne </a:t>
            </a:r>
            <a:r>
              <a:rPr lang="pl-PL" altLang="pl-PL" sz="2000" smtClean="0">
                <a:ea typeface="Calibri" pitchFamily="34" charset="0"/>
              </a:rPr>
              <a:t>napisał trakt o monadzie a Kopernika uznał za </a:t>
            </a:r>
            <a:br>
              <a:rPr lang="pl-PL" altLang="pl-PL" sz="2000" smtClean="0">
                <a:ea typeface="Calibri" pitchFamily="34" charset="0"/>
              </a:rPr>
            </a:br>
            <a:r>
              <a:rPr lang="pl-PL" altLang="pl-PL" sz="2000" smtClean="0">
                <a:ea typeface="Calibri" pitchFamily="34" charset="0"/>
              </a:rPr>
              <a:t>kandydata na miejsce obok tronu Lucyfera.</a:t>
            </a:r>
          </a:p>
          <a:p>
            <a:pPr eaLnBrk="1" hangingPunct="1">
              <a:lnSpc>
                <a:spcPct val="90000"/>
              </a:lnSpc>
              <a:spcBef>
                <a:spcPct val="0"/>
              </a:spcBef>
              <a:spcAft>
                <a:spcPts val="1200"/>
              </a:spcAft>
            </a:pPr>
            <a:r>
              <a:rPr lang="pl-PL" altLang="pl-PL" sz="2000" smtClean="0">
                <a:ea typeface="Calibri" pitchFamily="34" charset="0"/>
              </a:rPr>
              <a:t>Pascal w 17 wieku napisał „Przeraża mnie wieczna cisza </a:t>
            </a:r>
            <a:br>
              <a:rPr lang="pl-PL" altLang="pl-PL" sz="2000" smtClean="0">
                <a:ea typeface="Calibri" pitchFamily="34" charset="0"/>
              </a:rPr>
            </a:br>
            <a:r>
              <a:rPr lang="pl-PL" altLang="pl-PL" sz="2000" smtClean="0">
                <a:ea typeface="Calibri" pitchFamily="34" charset="0"/>
              </a:rPr>
              <a:t>tych nieskończonych przestrzeni”. </a:t>
            </a:r>
          </a:p>
          <a:p>
            <a:pPr eaLnBrk="1" hangingPunct="1">
              <a:lnSpc>
                <a:spcPct val="90000"/>
              </a:lnSpc>
              <a:spcBef>
                <a:spcPct val="0"/>
              </a:spcBef>
              <a:spcAft>
                <a:spcPts val="1200"/>
              </a:spcAft>
            </a:pPr>
            <a:r>
              <a:rPr lang="pl-PL" altLang="pl-PL" sz="2000" smtClean="0">
                <a:ea typeface="Calibri" pitchFamily="34" charset="0"/>
              </a:rPr>
              <a:t>Fascynująca jest ewolucja poglądów Keplera (por. "Lunatycy", A. Koestler). </a:t>
            </a:r>
          </a:p>
          <a:p>
            <a:pPr eaLnBrk="1" hangingPunct="1">
              <a:lnSpc>
                <a:spcPct val="90000"/>
              </a:lnSpc>
              <a:spcBef>
                <a:spcPct val="0"/>
              </a:spcBef>
              <a:spcAft>
                <a:spcPts val="1200"/>
              </a:spcAft>
            </a:pPr>
            <a:r>
              <a:rPr lang="pl-PL" altLang="pl-PL" sz="2000" smtClean="0">
                <a:ea typeface="Calibri" pitchFamily="34" charset="0"/>
              </a:rPr>
              <a:t>Dopóki nie zrozumiano natury ruchu i zjawisk elektrycznych nie można było zrozumieć ani fizyki, ani biologii ani psychologii, łatano więc dziury w naszej niewiedzy odwołaniem do świętych ksiąg. </a:t>
            </a:r>
          </a:p>
          <a:p>
            <a:pPr eaLnBrk="1" hangingPunct="1">
              <a:lnSpc>
                <a:spcPct val="90000"/>
              </a:lnSpc>
              <a:spcBef>
                <a:spcPct val="0"/>
              </a:spcBef>
              <a:spcAft>
                <a:spcPts val="1200"/>
              </a:spcAft>
            </a:pPr>
            <a:r>
              <a:rPr lang="pl-PL" altLang="pl-PL" sz="2000" smtClean="0">
                <a:ea typeface="Calibri" pitchFamily="34" charset="0"/>
              </a:rPr>
              <a:t>Papież Zachary (8 wiek): wiara w antypody jest heretycka, jak wynika z ksiąg Salomonowych i księgi Hioba. Ziemia nie może więc być okrągła. Jeszcze 200 lat po Magellanie okrągła Ziemia była negowana.</a:t>
            </a:r>
          </a:p>
        </p:txBody>
      </p:sp>
      <p:pic>
        <p:nvPicPr>
          <p:cNvPr id="31748" name="Picture 2" descr="https://encrypted-tbn1.gstatic.com/images?q=tbn:ANd9GcQfZQqAVMT5KfKz1dopnT19_-ymty9ntD2LnpdlML-IOBRFJq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57150"/>
            <a:ext cx="1819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562225"/>
            <a:ext cx="1447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Astrologia</a:t>
            </a:r>
          </a:p>
        </p:txBody>
      </p:sp>
      <p:sp>
        <p:nvSpPr>
          <p:cNvPr id="32771"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spcBef>
                <a:spcPct val="0"/>
              </a:spcBef>
              <a:buClrTx/>
              <a:buSzTx/>
              <a:buFontTx/>
              <a:buNone/>
            </a:pPr>
            <a:r>
              <a:rPr lang="pl-PL" altLang="pl-PL" sz="2000" dirty="0"/>
              <a:t>W Polsce 26% ludzi często czyta horoskopy, </a:t>
            </a:r>
            <a:br>
              <a:rPr lang="pl-PL" altLang="pl-PL" sz="2000" dirty="0"/>
            </a:br>
            <a:r>
              <a:rPr lang="pl-PL" altLang="pl-PL" sz="2000" dirty="0"/>
              <a:t>tylko 20% nigdy ich nie czyta. </a:t>
            </a:r>
          </a:p>
          <a:p>
            <a:pPr>
              <a:spcBef>
                <a:spcPct val="0"/>
              </a:spcBef>
              <a:buClrTx/>
              <a:buSzTx/>
              <a:buFontTx/>
              <a:buNone/>
            </a:pPr>
            <a:r>
              <a:rPr lang="pl-PL" altLang="pl-PL" sz="2000" dirty="0"/>
              <a:t>W Indiach wiele ważnych decyzji, od ślubów do decyzje </a:t>
            </a:r>
            <a:br>
              <a:rPr lang="pl-PL" altLang="pl-PL" sz="2000" dirty="0"/>
            </a:br>
            <a:r>
              <a:rPr lang="pl-PL" altLang="pl-PL" sz="2000" dirty="0"/>
              <a:t>biznesowe, konsultowane są z astrologami.</a:t>
            </a:r>
          </a:p>
          <a:p>
            <a:pPr>
              <a:spcBef>
                <a:spcPct val="0"/>
              </a:spcBef>
              <a:buClrTx/>
              <a:buSzTx/>
              <a:buFontTx/>
              <a:buNone/>
            </a:pPr>
            <a:r>
              <a:rPr lang="pl-PL" altLang="pl-PL" sz="2000" dirty="0"/>
              <a:t>W 2004 </a:t>
            </a:r>
            <a:r>
              <a:rPr lang="pl-PL" altLang="pl-PL" sz="2000" dirty="0" err="1"/>
              <a:t>Bombay</a:t>
            </a:r>
            <a:r>
              <a:rPr lang="pl-PL" altLang="pl-PL" sz="2000" dirty="0"/>
              <a:t> High Court nakazał uniwersytetom by wprowadzono astrologię do programów nauczania, a w 2011 r. uznał astrologie za naukę.  </a:t>
            </a:r>
          </a:p>
          <a:p>
            <a:pPr>
              <a:spcBef>
                <a:spcPct val="0"/>
              </a:spcBef>
              <a:buClrTx/>
              <a:buSzTx/>
              <a:buFontTx/>
              <a:buNone/>
            </a:pPr>
            <a:endParaRPr lang="pl-PL" altLang="pl-PL" sz="2000" dirty="0"/>
          </a:p>
          <a:p>
            <a:pPr>
              <a:spcBef>
                <a:spcPct val="0"/>
              </a:spcBef>
              <a:buClrTx/>
              <a:buSzTx/>
              <a:buFontTx/>
              <a:buNone/>
            </a:pPr>
            <a:r>
              <a:rPr lang="pl-PL" altLang="pl-PL" sz="2000" dirty="0"/>
              <a:t>Astrologia to pomyłka z czasów, gdy meteorologia i astronomia nie były rozróżniane: </a:t>
            </a:r>
            <a:r>
              <a:rPr lang="pl-PL" altLang="pl-PL" sz="2000" dirty="0" smtClean="0"/>
              <a:t>(nie)pogoda na nas wpływa, chmury </a:t>
            </a:r>
            <a:r>
              <a:rPr lang="pl-PL" altLang="pl-PL" sz="2000" dirty="0"/>
              <a:t>się ruszały chaotycznie, a gwiazdy regularnie, więc musiały mieć inteligentnych „</a:t>
            </a:r>
            <a:r>
              <a:rPr lang="pl-PL" altLang="pl-PL" sz="2000" dirty="0" err="1"/>
              <a:t>poruszycieli</a:t>
            </a:r>
            <a:r>
              <a:rPr lang="pl-PL" altLang="pl-PL" sz="2000" dirty="0"/>
              <a:t>”. </a:t>
            </a:r>
          </a:p>
          <a:p>
            <a:pPr>
              <a:spcBef>
                <a:spcPct val="0"/>
              </a:spcBef>
              <a:buClrTx/>
              <a:buSzTx/>
              <a:buFontTx/>
              <a:buNone/>
            </a:pPr>
            <a:endParaRPr lang="pl-PL" altLang="pl-PL" sz="2000" dirty="0"/>
          </a:p>
          <a:p>
            <a:pPr>
              <a:spcBef>
                <a:spcPct val="0"/>
              </a:spcBef>
              <a:buClrTx/>
              <a:buSzTx/>
              <a:buFontTx/>
              <a:buNone/>
            </a:pPr>
            <a:r>
              <a:rPr lang="pl-PL" altLang="pl-PL" sz="2000" dirty="0"/>
              <a:t>W 1985 r. w "Nature" opisano wyniki testu: 100 najlepszych brytyjskich astrologów określało dla 50 osób na podstawie horoskopu, który z trzech testów osobowości odpowiada osobie. Wyniki były na poziomie przypadku, </a:t>
            </a:r>
            <a:br>
              <a:rPr lang="pl-PL" altLang="pl-PL" sz="2000" dirty="0"/>
            </a:br>
            <a:r>
              <a:rPr lang="pl-PL" altLang="pl-PL" sz="2000" dirty="0"/>
              <a:t>ale oczywiście nie miało to wpływu na popularność astrologii. </a:t>
            </a:r>
            <a:br>
              <a:rPr lang="pl-PL" altLang="pl-PL" sz="2000" dirty="0"/>
            </a:br>
            <a:r>
              <a:rPr lang="pl-PL" altLang="pl-PL" sz="1000" dirty="0"/>
              <a:t> </a:t>
            </a:r>
            <a:r>
              <a:rPr lang="pl-PL" altLang="pl-PL" sz="2000" dirty="0"/>
              <a:t/>
            </a:r>
            <a:br>
              <a:rPr lang="pl-PL" altLang="pl-PL" sz="2000" dirty="0"/>
            </a:br>
            <a:r>
              <a:rPr lang="pl-PL" altLang="pl-PL" sz="2000" dirty="0" err="1"/>
              <a:t>Shawn</a:t>
            </a:r>
            <a:r>
              <a:rPr lang="pl-PL" altLang="pl-PL" sz="2000" dirty="0"/>
              <a:t> </a:t>
            </a:r>
            <a:r>
              <a:rPr lang="pl-PL" altLang="pl-PL" sz="2000" dirty="0" err="1"/>
              <a:t>Carlson</a:t>
            </a:r>
            <a:r>
              <a:rPr lang="pl-PL" altLang="pl-PL" sz="2000" dirty="0"/>
              <a:t>, A </a:t>
            </a:r>
            <a:r>
              <a:rPr lang="pl-PL" altLang="pl-PL" sz="2000" dirty="0" err="1"/>
              <a:t>Double</a:t>
            </a:r>
            <a:r>
              <a:rPr lang="pl-PL" altLang="pl-PL" sz="2000" dirty="0"/>
              <a:t>-blind Test of </a:t>
            </a:r>
            <a:r>
              <a:rPr lang="pl-PL" altLang="pl-PL" sz="2000" dirty="0" err="1"/>
              <a:t>Astrology</a:t>
            </a:r>
            <a:r>
              <a:rPr lang="pl-PL" altLang="pl-PL" sz="2000" dirty="0">
                <a:hlinkClick r:id="rId3"/>
              </a:rPr>
              <a:t> </a:t>
            </a:r>
            <a:r>
              <a:rPr lang="pl-PL" altLang="pl-PL" sz="2000" dirty="0"/>
              <a:t>. Nature, 318, 419-425, 1985.</a:t>
            </a:r>
          </a:p>
        </p:txBody>
      </p:sp>
      <p:pic>
        <p:nvPicPr>
          <p:cNvPr id="3277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0"/>
            <a:ext cx="23812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dirty="0" smtClean="0">
                <a:ea typeface="Calibri" pitchFamily="34" charset="0"/>
              </a:rPr>
              <a:t>Statystyki w USA</a:t>
            </a:r>
          </a:p>
        </p:txBody>
      </p:sp>
      <p:sp>
        <p:nvSpPr>
          <p:cNvPr id="26627"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spcBef>
                <a:spcPct val="0"/>
              </a:spcBef>
              <a:buClrTx/>
              <a:buSzTx/>
              <a:buFontTx/>
              <a:buNone/>
            </a:pPr>
            <a:r>
              <a:rPr lang="pl-PL" altLang="pl-PL" sz="2000" dirty="0"/>
              <a:t>41% uznaje czary za możliwe, a tylko 12% uznaje w pełni ewolucyjne wyjaśnienie pochodzenia życia, to się nie zmieniło przez 20 lat. </a:t>
            </a:r>
          </a:p>
          <a:p>
            <a:pPr>
              <a:spcBef>
                <a:spcPct val="0"/>
              </a:spcBef>
              <a:buClrTx/>
              <a:buSzTx/>
              <a:buFontTx/>
              <a:buNone/>
            </a:pPr>
            <a:r>
              <a:rPr lang="pl-PL" altLang="pl-PL" sz="800" dirty="0">
                <a:solidFill>
                  <a:srgbClr val="EAEAEA"/>
                </a:solidFill>
              </a:rPr>
              <a:t/>
            </a:r>
            <a:br>
              <a:rPr lang="pl-PL" altLang="pl-PL" sz="800" dirty="0">
                <a:solidFill>
                  <a:srgbClr val="EAEAEA"/>
                </a:solidFill>
              </a:rPr>
            </a:br>
            <a:r>
              <a:rPr lang="pl-PL" altLang="pl-PL" sz="2000" dirty="0" smtClean="0">
                <a:solidFill>
                  <a:srgbClr val="EAEAEA"/>
                </a:solidFill>
              </a:rPr>
              <a:t>W </a:t>
            </a:r>
            <a:r>
              <a:rPr lang="pl-PL" altLang="pl-PL" sz="2000" dirty="0">
                <a:solidFill>
                  <a:srgbClr val="EAEAEA"/>
                </a:solidFill>
              </a:rPr>
              <a:t>USA (Gallup 2001) </a:t>
            </a:r>
            <a:r>
              <a:rPr lang="pl-PL" altLang="pl-PL" sz="2000" dirty="0" smtClean="0">
                <a:solidFill>
                  <a:srgbClr val="EAEAEA"/>
                </a:solidFill>
              </a:rPr>
              <a:t>niewielu jest wątpiących w:</a:t>
            </a:r>
            <a:endParaRPr lang="pl-PL" altLang="pl-PL" sz="2000" dirty="0">
              <a:solidFill>
                <a:srgbClr val="EAEAEA"/>
              </a:solidFill>
            </a:endParaRPr>
          </a:p>
          <a:p>
            <a:pPr>
              <a:spcBef>
                <a:spcPct val="0"/>
              </a:spcBef>
              <a:buClrTx/>
              <a:buSzTx/>
              <a:buFontTx/>
              <a:buNone/>
            </a:pPr>
            <a:endParaRPr lang="pl-PL" altLang="pl-PL" sz="800" dirty="0">
              <a:solidFill>
                <a:srgbClr val="EAEAEA"/>
              </a:solidFill>
            </a:endParaRPr>
          </a:p>
          <a:p>
            <a:pPr marL="342900" indent="-342900">
              <a:spcBef>
                <a:spcPct val="0"/>
              </a:spcBef>
              <a:buClrTx/>
              <a:buSzTx/>
            </a:pPr>
            <a:r>
              <a:rPr lang="pl-PL" altLang="pl-PL" sz="2000" dirty="0">
                <a:solidFill>
                  <a:srgbClr val="EAEAEA"/>
                </a:solidFill>
              </a:rPr>
              <a:t>27% postrzeganie pozazmysłowe, </a:t>
            </a:r>
          </a:p>
          <a:p>
            <a:pPr marL="342900" indent="-342900">
              <a:spcBef>
                <a:spcPct val="0"/>
              </a:spcBef>
              <a:buClrTx/>
              <a:buSzTx/>
            </a:pPr>
            <a:r>
              <a:rPr lang="pl-PL" altLang="pl-PL" sz="2000" dirty="0">
                <a:solidFill>
                  <a:srgbClr val="EAEAEA"/>
                </a:solidFill>
              </a:rPr>
              <a:t>35% telepatię, </a:t>
            </a:r>
          </a:p>
          <a:p>
            <a:pPr marL="342900" indent="-342900">
              <a:spcBef>
                <a:spcPct val="0"/>
              </a:spcBef>
              <a:buClrTx/>
              <a:buSzTx/>
            </a:pPr>
            <a:r>
              <a:rPr lang="pl-PL" altLang="pl-PL" sz="2000" dirty="0">
                <a:solidFill>
                  <a:srgbClr val="EAEAEA"/>
                </a:solidFill>
              </a:rPr>
              <a:t>45% jasnowidzenie,  </a:t>
            </a:r>
          </a:p>
          <a:p>
            <a:pPr marL="342900" indent="-342900">
              <a:spcBef>
                <a:spcPct val="0"/>
              </a:spcBef>
              <a:buClrTx/>
              <a:buSzTx/>
            </a:pPr>
            <a:r>
              <a:rPr lang="pl-PL" altLang="pl-PL" sz="2000" dirty="0">
                <a:solidFill>
                  <a:srgbClr val="EAEAEA"/>
                </a:solidFill>
              </a:rPr>
              <a:t>41% nawiedzone domy, </a:t>
            </a:r>
          </a:p>
          <a:p>
            <a:pPr marL="342900" indent="-342900">
              <a:spcBef>
                <a:spcPct val="0"/>
              </a:spcBef>
              <a:buClrTx/>
              <a:buSzTx/>
            </a:pPr>
            <a:r>
              <a:rPr lang="pl-PL" altLang="pl-PL" sz="2000" dirty="0">
                <a:solidFill>
                  <a:srgbClr val="EAEAEA"/>
                </a:solidFill>
              </a:rPr>
              <a:t>41% opętanie przez diabła, </a:t>
            </a:r>
          </a:p>
          <a:p>
            <a:pPr marL="342900" indent="-342900">
              <a:spcBef>
                <a:spcPct val="0"/>
              </a:spcBef>
              <a:buClrTx/>
              <a:buSzTx/>
            </a:pPr>
            <a:r>
              <a:rPr lang="pl-PL" altLang="pl-PL" sz="2000" dirty="0">
                <a:solidFill>
                  <a:srgbClr val="EAEAEA"/>
                </a:solidFill>
              </a:rPr>
              <a:t>44% duchy, </a:t>
            </a:r>
          </a:p>
          <a:p>
            <a:pPr marL="342900" indent="-342900">
              <a:spcBef>
                <a:spcPct val="0"/>
              </a:spcBef>
              <a:buClrTx/>
              <a:buSzTx/>
            </a:pPr>
            <a:r>
              <a:rPr lang="pl-PL" altLang="pl-PL" sz="2000" dirty="0">
                <a:solidFill>
                  <a:srgbClr val="EAEAEA"/>
                </a:solidFill>
              </a:rPr>
              <a:t>59% istnienie czarownic,</a:t>
            </a:r>
          </a:p>
          <a:p>
            <a:pPr marL="342900" indent="-342900">
              <a:spcBef>
                <a:spcPct val="0"/>
              </a:spcBef>
              <a:buClrTx/>
              <a:buSzTx/>
            </a:pPr>
            <a:r>
              <a:rPr lang="pl-PL" altLang="pl-PL" sz="2000" dirty="0">
                <a:solidFill>
                  <a:srgbClr val="EAEAEA"/>
                </a:solidFill>
              </a:rPr>
              <a:t>astrologię 52%, </a:t>
            </a:r>
          </a:p>
          <a:p>
            <a:pPr marL="342900" indent="-342900">
              <a:spcBef>
                <a:spcPct val="0"/>
              </a:spcBef>
              <a:buClrTx/>
              <a:buSzTx/>
            </a:pPr>
            <a:r>
              <a:rPr lang="pl-PL" altLang="pl-PL" sz="2000" dirty="0">
                <a:solidFill>
                  <a:srgbClr val="EAEAEA"/>
                </a:solidFill>
              </a:rPr>
              <a:t>reinkarnację 54%, </a:t>
            </a:r>
          </a:p>
          <a:p>
            <a:pPr>
              <a:spcBef>
                <a:spcPct val="0"/>
              </a:spcBef>
              <a:buClrTx/>
              <a:buSzTx/>
              <a:buFontTx/>
              <a:buNone/>
            </a:pPr>
            <a:endParaRPr lang="pl-PL" altLang="pl-PL" sz="1000" dirty="0">
              <a:solidFill>
                <a:srgbClr val="EAEAEA"/>
              </a:solidFill>
            </a:endParaRPr>
          </a:p>
          <a:p>
            <a:pPr>
              <a:spcBef>
                <a:spcPct val="0"/>
              </a:spcBef>
              <a:buClrTx/>
              <a:buSzTx/>
              <a:buFontTx/>
              <a:buNone/>
            </a:pPr>
            <a:r>
              <a:rPr lang="pl-PL" altLang="pl-PL" sz="2000" dirty="0"/>
              <a:t>Plastyczność mózgu: utrwalają się rzeczy istotne, eliminowane są ewolucyjnie szkodliwe, reszta zalega w mózgu i prowadzi do irracjonalnych zachowań. </a:t>
            </a:r>
            <a:br>
              <a:rPr lang="pl-PL" altLang="pl-PL" sz="2000" dirty="0"/>
            </a:br>
            <a:r>
              <a:rPr lang="pl-PL" altLang="pl-PL" sz="2000" dirty="0"/>
              <a:t>Młodsze pokolenie oglądało wiele filmów o nadprzyrodzonych zjawiskach, nawiedzonych domach, aniołach, ma większe skłonności by wierzyć.</a:t>
            </a:r>
            <a:br>
              <a:rPr lang="pl-PL" altLang="pl-PL" sz="2000" dirty="0"/>
            </a:br>
            <a:endParaRPr lang="pl-PL" altLang="pl-PL" sz="2000" dirty="0">
              <a:solidFill>
                <a:srgbClr val="EAEAEA"/>
              </a:solidFill>
            </a:endParaRPr>
          </a:p>
        </p:txBody>
      </p:sp>
      <p:pic>
        <p:nvPicPr>
          <p:cNvPr id="338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422" y="4052888"/>
            <a:ext cx="1145645" cy="114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183" y="2625724"/>
            <a:ext cx="1811338" cy="210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Magia na stadionach</a:t>
            </a:r>
          </a:p>
        </p:txBody>
      </p:sp>
      <p:sp>
        <p:nvSpPr>
          <p:cNvPr id="34819" name="Rectangle 3"/>
          <p:cNvSpPr>
            <a:spLocks noChangeArrowheads="1"/>
          </p:cNvSpPr>
          <p:nvPr/>
        </p:nvSpPr>
        <p:spPr bwMode="auto">
          <a:xfrm>
            <a:off x="611188" y="1428233"/>
            <a:ext cx="64262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spcBef>
                <a:spcPct val="0"/>
              </a:spcBef>
              <a:spcAft>
                <a:spcPts val="1200"/>
              </a:spcAft>
              <a:buFontTx/>
              <a:buNone/>
            </a:pPr>
            <a:r>
              <a:rPr lang="pl-PL" altLang="pl-PL" sz="2000" dirty="0"/>
              <a:t>Budowa nowego stadionu </a:t>
            </a:r>
            <a:r>
              <a:rPr lang="pl-PL" altLang="pl-PL" sz="2000" dirty="0" smtClean="0"/>
              <a:t>baseballu </a:t>
            </a:r>
            <a:r>
              <a:rPr lang="pl-PL" altLang="pl-PL" sz="2000" dirty="0"/>
              <a:t>w Nowym Jorku dla drużyny </a:t>
            </a:r>
            <a:r>
              <a:rPr lang="pl-PL" altLang="pl-PL" sz="2000" dirty="0" err="1"/>
              <a:t>Yankee</a:t>
            </a:r>
            <a:r>
              <a:rPr lang="pl-PL" altLang="pl-PL" sz="2000" dirty="0"/>
              <a:t> została przeklęta! </a:t>
            </a:r>
          </a:p>
          <a:p>
            <a:pPr>
              <a:spcBef>
                <a:spcPct val="0"/>
              </a:spcBef>
              <a:spcAft>
                <a:spcPts val="1200"/>
              </a:spcAft>
              <a:buFontTx/>
              <a:buNone/>
            </a:pPr>
            <a:r>
              <a:rPr lang="pl-PL" altLang="pl-PL" sz="2000" dirty="0"/>
              <a:t>Kibic konkurencyjnej drużyny </a:t>
            </a:r>
            <a:r>
              <a:rPr lang="en-US" altLang="pl-PL" sz="2000" dirty="0"/>
              <a:t>The Boston Red Sox</a:t>
            </a:r>
            <a:r>
              <a:rPr lang="pl-PL" altLang="pl-PL" sz="2000" dirty="0"/>
              <a:t> wrzucił w betonowe fundamenty koszulkę zawodnika Davida </a:t>
            </a:r>
            <a:r>
              <a:rPr lang="pl-PL" altLang="pl-PL" sz="2000" dirty="0" err="1"/>
              <a:t>Ortiza</a:t>
            </a:r>
            <a:r>
              <a:rPr lang="pl-PL" altLang="pl-PL" sz="2000" dirty="0"/>
              <a:t>, która miała przynieść drużynie </a:t>
            </a:r>
            <a:r>
              <a:rPr lang="pl-PL" altLang="pl-PL" sz="2000" dirty="0" err="1"/>
              <a:t>Yankee</a:t>
            </a:r>
            <a:r>
              <a:rPr lang="pl-PL" altLang="pl-PL" sz="2000" dirty="0"/>
              <a:t> pecha. </a:t>
            </a:r>
          </a:p>
          <a:p>
            <a:pPr>
              <a:spcBef>
                <a:spcPct val="0"/>
              </a:spcBef>
              <a:spcAft>
                <a:spcPts val="1200"/>
              </a:spcAft>
              <a:buFontTx/>
              <a:buNone/>
            </a:pPr>
            <a:r>
              <a:rPr lang="pl-PL" altLang="pl-PL" sz="2000" dirty="0"/>
              <a:t>Sprawa wyszła na jaw przed pierwszym meczem. </a:t>
            </a:r>
            <a:br>
              <a:rPr lang="pl-PL" altLang="pl-PL" sz="2000" dirty="0"/>
            </a:br>
            <a:r>
              <a:rPr lang="pl-PL" altLang="pl-PL" sz="2000" dirty="0"/>
              <a:t>Przez 5 godzin rozbijano beton zanim nie dokopano się do pechowej koszulki. </a:t>
            </a:r>
          </a:p>
          <a:p>
            <a:pPr>
              <a:spcBef>
                <a:spcPct val="0"/>
              </a:spcBef>
              <a:spcAft>
                <a:spcPts val="1200"/>
              </a:spcAft>
              <a:buFontTx/>
              <a:buNone/>
            </a:pPr>
            <a:r>
              <a:rPr lang="pl-PL" altLang="pl-PL" sz="2000" dirty="0"/>
              <a:t>Sprzedano ją za </a:t>
            </a:r>
            <a:r>
              <a:rPr lang="en-US" altLang="pl-PL" sz="2000" dirty="0"/>
              <a:t>175</a:t>
            </a:r>
            <a:r>
              <a:rPr lang="pl-PL" altLang="pl-PL" sz="2000" dirty="0"/>
              <a:t>.</a:t>
            </a:r>
            <a:r>
              <a:rPr lang="en-US" altLang="pl-PL" sz="2000" dirty="0"/>
              <a:t>100 </a:t>
            </a:r>
            <a:r>
              <a:rPr lang="pl-PL" altLang="pl-PL" sz="2000" dirty="0"/>
              <a:t>$ na aukcji, było </a:t>
            </a:r>
            <a:r>
              <a:rPr lang="en-US" altLang="pl-PL" sz="2000" dirty="0"/>
              <a:t>282 </a:t>
            </a:r>
            <a:r>
              <a:rPr lang="pl-PL" altLang="pl-PL" sz="2000" dirty="0"/>
              <a:t>chętnych</a:t>
            </a:r>
            <a:r>
              <a:rPr lang="en-US" altLang="pl-PL" sz="2000" dirty="0"/>
              <a:t>.</a:t>
            </a:r>
            <a:endParaRPr lang="pl-PL" altLang="pl-PL" sz="2000" dirty="0"/>
          </a:p>
          <a:p>
            <a:pPr>
              <a:spcBef>
                <a:spcPct val="0"/>
              </a:spcBef>
              <a:spcAft>
                <a:spcPts val="1200"/>
              </a:spcAft>
              <a:buFontTx/>
              <a:buNone/>
            </a:pPr>
            <a:r>
              <a:rPr lang="en-US" altLang="pl-PL" sz="2000" dirty="0" err="1">
                <a:solidFill>
                  <a:srgbClr val="F8F8F8"/>
                </a:solidFill>
              </a:rPr>
              <a:t>Hutson</a:t>
            </a:r>
            <a:r>
              <a:rPr lang="en-US" altLang="pl-PL" sz="2000" dirty="0">
                <a:solidFill>
                  <a:srgbClr val="F8F8F8"/>
                </a:solidFill>
              </a:rPr>
              <a:t> M</a:t>
            </a:r>
            <a:r>
              <a:rPr lang="pl-PL" altLang="pl-PL" sz="2000" dirty="0">
                <a:solidFill>
                  <a:srgbClr val="F8F8F8"/>
                </a:solidFill>
              </a:rPr>
              <a:t>, </a:t>
            </a:r>
            <a:r>
              <a:rPr lang="en-US" altLang="pl-PL" sz="2000" dirty="0">
                <a:solidFill>
                  <a:srgbClr val="F8F8F8"/>
                </a:solidFill>
              </a:rPr>
              <a:t>The 7 Laws of Magical Thinking: How Irrational Beliefs Keep Us Happy, Healthy, and Sane. </a:t>
            </a:r>
            <a:r>
              <a:rPr lang="pl-PL" altLang="pl-PL" sz="2000" dirty="0">
                <a:solidFill>
                  <a:srgbClr val="F8F8F8"/>
                </a:solidFill>
              </a:rPr>
              <a:t/>
            </a:r>
            <a:br>
              <a:rPr lang="pl-PL" altLang="pl-PL" sz="2000" dirty="0">
                <a:solidFill>
                  <a:srgbClr val="F8F8F8"/>
                </a:solidFill>
              </a:rPr>
            </a:br>
            <a:r>
              <a:rPr lang="en-US" altLang="pl-PL" sz="2000" dirty="0">
                <a:solidFill>
                  <a:srgbClr val="F8F8F8"/>
                </a:solidFill>
              </a:rPr>
              <a:t>Hudson Street Press 2012.</a:t>
            </a:r>
            <a:r>
              <a:rPr lang="pl-PL" altLang="pl-PL" sz="2000" dirty="0">
                <a:solidFill>
                  <a:srgbClr val="F8F8F8"/>
                </a:solidFill>
              </a:rPr>
              <a:t> </a:t>
            </a:r>
          </a:p>
          <a:p>
            <a:pPr>
              <a:spcBef>
                <a:spcPct val="0"/>
              </a:spcBef>
              <a:spcAft>
                <a:spcPts val="1200"/>
              </a:spcAft>
              <a:buFontTx/>
              <a:buNone/>
            </a:pPr>
            <a:r>
              <a:rPr lang="pl-PL" altLang="pl-PL" sz="2000" dirty="0">
                <a:solidFill>
                  <a:srgbClr val="F8F8F8"/>
                </a:solidFill>
              </a:rPr>
              <a:t>Znacznie częściej widzimy magiczne myślenie w polityce. </a:t>
            </a:r>
            <a:endParaRPr lang="en-US" altLang="pl-PL" sz="2000" dirty="0">
              <a:solidFill>
                <a:srgbClr val="F8F8F8"/>
              </a:solidFill>
            </a:endParaRPr>
          </a:p>
        </p:txBody>
      </p:sp>
      <p:pic>
        <p:nvPicPr>
          <p:cNvPr id="34820" name="Picture 2" descr="Red Sox 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739622"/>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762000"/>
            <a:ext cx="1905000" cy="294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Magiczna ochrona</a:t>
            </a:r>
          </a:p>
        </p:txBody>
      </p:sp>
      <p:sp>
        <p:nvSpPr>
          <p:cNvPr id="35843" name="Rectangle 3"/>
          <p:cNvSpPr>
            <a:spLocks noChangeArrowheads="1"/>
          </p:cNvSpPr>
          <p:nvPr/>
        </p:nvSpPr>
        <p:spPr bwMode="auto">
          <a:xfrm>
            <a:off x="611188" y="1131888"/>
            <a:ext cx="83375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spcBef>
                <a:spcPct val="0"/>
              </a:spcBef>
              <a:spcAft>
                <a:spcPts val="1200"/>
              </a:spcAft>
              <a:buFontTx/>
              <a:buNone/>
            </a:pPr>
            <a:r>
              <a:rPr lang="pl-PL" altLang="pl-PL" sz="2000" dirty="0"/>
              <a:t>18.12.2006: grupa posłów złożyła na ręce Marszałka Sejmu </a:t>
            </a:r>
            <a:r>
              <a:rPr lang="pl-PL" altLang="pl-PL" sz="2000" dirty="0" smtClean="0"/>
              <a:t/>
            </a:r>
            <a:br>
              <a:rPr lang="pl-PL" altLang="pl-PL" sz="2000" dirty="0" smtClean="0"/>
            </a:br>
            <a:r>
              <a:rPr lang="pl-PL" altLang="pl-PL" sz="2000" dirty="0" smtClean="0"/>
              <a:t>projekt </a:t>
            </a:r>
            <a:r>
              <a:rPr lang="pl-PL" altLang="pl-PL" sz="2000" dirty="0"/>
              <a:t>i uzasadnieniem uchwały w sprawie nadania </a:t>
            </a:r>
            <a:r>
              <a:rPr lang="pl-PL" altLang="pl-PL" sz="2000" dirty="0" smtClean="0"/>
              <a:t/>
            </a:r>
            <a:br>
              <a:rPr lang="pl-PL" altLang="pl-PL" sz="2000" dirty="0" smtClean="0"/>
            </a:br>
            <a:r>
              <a:rPr lang="pl-PL" altLang="pl-PL" sz="2000" dirty="0" smtClean="0"/>
              <a:t>Jezusowi </a:t>
            </a:r>
            <a:r>
              <a:rPr lang="pl-PL" altLang="pl-PL" sz="2000" dirty="0"/>
              <a:t>Chrystusowi tytułu: </a:t>
            </a:r>
            <a:r>
              <a:rPr lang="pl-PL" altLang="pl-PL" sz="2000" dirty="0" smtClean="0"/>
              <a:t>Jezus </a:t>
            </a:r>
            <a:r>
              <a:rPr lang="pl-PL" altLang="pl-PL" sz="2000" dirty="0"/>
              <a:t>Król Polski. Koniec świata jest blisko a warunkiem ocalenia kraju, według posłannictwa S.B. Rozalii </a:t>
            </a:r>
            <a:r>
              <a:rPr lang="pl-PL" altLang="pl-PL" sz="2000" dirty="0" err="1"/>
              <a:t>Celakówny</a:t>
            </a:r>
            <a:r>
              <a:rPr lang="pl-PL" altLang="pl-PL" sz="2000" dirty="0"/>
              <a:t>, jest ogólnonarodowa intronizacja dokonana przez władze duchowne i świeckie.</a:t>
            </a:r>
          </a:p>
          <a:p>
            <a:pPr>
              <a:spcBef>
                <a:spcPct val="0"/>
              </a:spcBef>
              <a:spcAft>
                <a:spcPts val="1200"/>
              </a:spcAft>
              <a:buFontTx/>
              <a:buNone/>
            </a:pPr>
            <a:r>
              <a:rPr lang="pl-PL" altLang="pl-PL" sz="2000" dirty="0"/>
              <a:t>23.11.2013: w  Goleniowie burmistrz Robert Krupowicz zawierzył siebie, swoją rodzinę i mieszkańców swojej gminy Jezusowi Chrystusowi Królowi. Proboszcz: „Ta ziemia mogła być kiedyś przeklęta albo przez kogoś oddana diabłu.” </a:t>
            </a:r>
          </a:p>
        </p:txBody>
      </p:sp>
      <p:sp>
        <p:nvSpPr>
          <p:cNvPr id="35844" name="Rectangle 3"/>
          <p:cNvSpPr>
            <a:spLocks noChangeArrowheads="1"/>
          </p:cNvSpPr>
          <p:nvPr/>
        </p:nvSpPr>
        <p:spPr bwMode="auto">
          <a:xfrm>
            <a:off x="611188" y="3733800"/>
            <a:ext cx="833755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buFontTx/>
              <a:buNone/>
            </a:pPr>
            <a:r>
              <a:rPr lang="pl-PL" altLang="pl-PL" sz="2000" dirty="0"/>
              <a:t>Czy ceremonie religijne dają wyznawcom jakąś magiczną ochronę? </a:t>
            </a:r>
          </a:p>
          <a:p>
            <a:pPr>
              <a:buFontTx/>
              <a:buNone/>
            </a:pPr>
            <a:r>
              <a:rPr lang="pl-PL" altLang="pl-PL" sz="2000" dirty="0"/>
              <a:t>1.11.1755, Wszystkich Świętych, o godzinie 9.40 rano trzęsienie ziemi i tsunami zrujnowało Lizbonę i większą część południowego wybrzeża.  </a:t>
            </a:r>
          </a:p>
          <a:p>
            <a:pPr>
              <a:buFontTx/>
              <a:buNone/>
            </a:pPr>
            <a:r>
              <a:rPr lang="pl-PL" altLang="pl-PL" sz="2000" dirty="0"/>
              <a:t>Na 275 tysięcy mieszkańców zginęło około 90 tys., większość to wierni modlący się w kościołach, które w 80% się zawaliły, a przetrwała dzielnica burdeli.  </a:t>
            </a:r>
          </a:p>
          <a:p>
            <a:pPr>
              <a:buFontTx/>
              <a:buNone/>
            </a:pPr>
            <a:r>
              <a:rPr lang="pl-PL" altLang="pl-PL" sz="2000" dirty="0"/>
              <a:t>Wolter: </a:t>
            </a:r>
            <a:r>
              <a:rPr lang="fr-FR" altLang="pl-PL" sz="2000" dirty="0"/>
              <a:t>Poème sur le désastre de Lisbonne</a:t>
            </a:r>
            <a:r>
              <a:rPr lang="pl-PL" altLang="pl-PL" sz="2000" dirty="0"/>
              <a:t>, pytał:  </a:t>
            </a:r>
          </a:p>
          <a:p>
            <a:pPr>
              <a:buFontTx/>
              <a:buNone/>
            </a:pPr>
            <a:r>
              <a:rPr lang="pl-PL" altLang="pl-PL" sz="2000" dirty="0"/>
              <a:t>Czy w pobożnej Lizbonie było więcej zepsucia niż w </a:t>
            </a:r>
            <a:r>
              <a:rPr lang="pl-PL" altLang="pl-PL" sz="2000" dirty="0" smtClean="0"/>
              <a:t/>
            </a:r>
            <a:br>
              <a:rPr lang="pl-PL" altLang="pl-PL" sz="2000" dirty="0" smtClean="0"/>
            </a:br>
            <a:r>
              <a:rPr lang="pl-PL" altLang="pl-PL" sz="2000" dirty="0" smtClean="0"/>
              <a:t>rozpustnym </a:t>
            </a:r>
            <a:r>
              <a:rPr lang="pl-PL" altLang="pl-PL" sz="2000" dirty="0"/>
              <a:t>Paryżu? </a:t>
            </a:r>
            <a:endParaRPr lang="en-US" altLang="pl-PL" sz="2000" dirty="0"/>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706" y="5414433"/>
            <a:ext cx="1946935" cy="137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7" name="Picture 7" descr="http://monika.media.gloria.tv/g/ew/media-31908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703" y="0"/>
            <a:ext cx="2212622" cy="1659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Wizje końca świata</a:t>
            </a:r>
          </a:p>
        </p:txBody>
      </p:sp>
      <p:sp>
        <p:nvSpPr>
          <p:cNvPr id="36867"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800"/>
              </a:spcAft>
              <a:buClr>
                <a:srgbClr val="FFCC66"/>
              </a:buClr>
              <a:buFontTx/>
              <a:buNone/>
            </a:pPr>
            <a:r>
              <a:rPr lang="pl-PL" altLang="pl-PL" sz="2000" dirty="0">
                <a:solidFill>
                  <a:srgbClr val="EAEAEA"/>
                </a:solidFill>
              </a:rPr>
              <a:t>Cuda, wiara w magiczną moc, liczne tajemnice, </a:t>
            </a:r>
            <a:br>
              <a:rPr lang="pl-PL" altLang="pl-PL" sz="2000" dirty="0">
                <a:solidFill>
                  <a:srgbClr val="EAEAEA"/>
                </a:solidFill>
              </a:rPr>
            </a:br>
            <a:r>
              <a:rPr lang="pl-PL" altLang="pl-PL" sz="2000" dirty="0">
                <a:solidFill>
                  <a:srgbClr val="EAEAEA"/>
                </a:solidFill>
              </a:rPr>
              <a:t>proroctwa, objawienia,  znaki, opatrzność, </a:t>
            </a:r>
            <a:r>
              <a:rPr lang="pl-PL" altLang="pl-PL" sz="2000" dirty="0" err="1">
                <a:solidFill>
                  <a:srgbClr val="EAEAEA"/>
                </a:solidFill>
              </a:rPr>
              <a:t>etc</a:t>
            </a:r>
            <a:r>
              <a:rPr lang="pl-PL" altLang="pl-PL" sz="2000" dirty="0">
                <a:solidFill>
                  <a:srgbClr val="EAEAEA"/>
                </a:solidFill>
              </a:rPr>
              <a:t> ... </a:t>
            </a:r>
          </a:p>
          <a:p>
            <a:pPr eaLnBrk="1" hangingPunct="1">
              <a:spcBef>
                <a:spcPct val="0"/>
              </a:spcBef>
              <a:spcAft>
                <a:spcPts val="800"/>
              </a:spcAft>
              <a:buClr>
                <a:srgbClr val="FFCC66"/>
              </a:buClr>
              <a:buFontTx/>
              <a:buNone/>
            </a:pPr>
            <a:r>
              <a:rPr lang="pl-PL" altLang="pl-PL" sz="2000" dirty="0">
                <a:solidFill>
                  <a:srgbClr val="EAEAEA"/>
                </a:solidFill>
              </a:rPr>
              <a:t>Rok 2000: zbliża się koniec świata, wielu amerykanów </a:t>
            </a:r>
            <a:br>
              <a:rPr lang="pl-PL" altLang="pl-PL" sz="2000" dirty="0">
                <a:solidFill>
                  <a:srgbClr val="EAEAEA"/>
                </a:solidFill>
              </a:rPr>
            </a:br>
            <a:r>
              <a:rPr lang="pl-PL" altLang="pl-PL" sz="2000" dirty="0">
                <a:solidFill>
                  <a:srgbClr val="EAEAEA"/>
                </a:solidFill>
              </a:rPr>
              <a:t>wykopało schrony, wykupiło konserwy i karabiny.</a:t>
            </a:r>
          </a:p>
          <a:p>
            <a:pPr eaLnBrk="1" hangingPunct="1">
              <a:spcBef>
                <a:spcPct val="0"/>
              </a:spcBef>
              <a:spcAft>
                <a:spcPts val="800"/>
              </a:spcAft>
              <a:buClr>
                <a:srgbClr val="FFCC66"/>
              </a:buClr>
              <a:buFontTx/>
              <a:buNone/>
            </a:pPr>
            <a:r>
              <a:rPr lang="pl-PL" altLang="pl-PL" sz="2000" dirty="0">
                <a:solidFill>
                  <a:srgbClr val="EAEAEA"/>
                </a:solidFill>
              </a:rPr>
              <a:t>Ostatni duży koniec świata był 21.10.2011.</a:t>
            </a:r>
          </a:p>
          <a:p>
            <a:pPr eaLnBrk="1" hangingPunct="1">
              <a:spcBef>
                <a:spcPct val="0"/>
              </a:spcBef>
              <a:spcAft>
                <a:spcPts val="800"/>
              </a:spcAft>
              <a:buClr>
                <a:srgbClr val="FFCC66"/>
              </a:buClr>
              <a:buFontTx/>
              <a:buNone/>
            </a:pPr>
            <a:r>
              <a:rPr lang="pl-PL" altLang="pl-PL" sz="2000" dirty="0">
                <a:solidFill>
                  <a:srgbClr val="EAEAEA"/>
                </a:solidFill>
              </a:rPr>
              <a:t>Wiesz to co widzisz i widzisz to co wiesz!  </a:t>
            </a:r>
            <a:br>
              <a:rPr lang="pl-PL" altLang="pl-PL" sz="2000" dirty="0">
                <a:solidFill>
                  <a:srgbClr val="EAEAEA"/>
                </a:solidFill>
              </a:rPr>
            </a:br>
            <a:r>
              <a:rPr lang="pl-PL" altLang="pl-PL" sz="2000" dirty="0">
                <a:solidFill>
                  <a:srgbClr val="EAEAEA"/>
                </a:solidFill>
              </a:rPr>
              <a:t>(góralka z Zakopanego).</a:t>
            </a:r>
          </a:p>
          <a:p>
            <a:pPr eaLnBrk="1" hangingPunct="1">
              <a:spcBef>
                <a:spcPct val="0"/>
              </a:spcBef>
              <a:spcAft>
                <a:spcPts val="800"/>
              </a:spcAft>
              <a:buClr>
                <a:srgbClr val="FFCC66"/>
              </a:buClr>
              <a:buFontTx/>
              <a:buNone/>
            </a:pPr>
            <a:r>
              <a:rPr lang="pl-PL" altLang="pl-PL" sz="2000" dirty="0">
                <a:solidFill>
                  <a:srgbClr val="EAEAEA"/>
                </a:solidFill>
              </a:rPr>
              <a:t>Mechanizm widzenia wymaga skupienia uwagi, a ta </a:t>
            </a:r>
            <a:br>
              <a:rPr lang="pl-PL" altLang="pl-PL" sz="2000" dirty="0">
                <a:solidFill>
                  <a:srgbClr val="EAEAEA"/>
                </a:solidFill>
              </a:rPr>
            </a:br>
            <a:r>
              <a:rPr lang="pl-PL" altLang="pl-PL" sz="2000" dirty="0">
                <a:solidFill>
                  <a:srgbClr val="EAEAEA"/>
                </a:solidFill>
              </a:rPr>
              <a:t>sterowana jest przez oczekiwania.  </a:t>
            </a:r>
          </a:p>
          <a:p>
            <a:pPr eaLnBrk="1" hangingPunct="1">
              <a:spcBef>
                <a:spcPct val="0"/>
              </a:spcBef>
              <a:spcAft>
                <a:spcPts val="800"/>
              </a:spcAft>
              <a:buClr>
                <a:srgbClr val="FFCC66"/>
              </a:buClr>
              <a:buFontTx/>
              <a:buNone/>
            </a:pPr>
            <a:r>
              <a:rPr lang="pl-PL" altLang="pl-PL" sz="2000" dirty="0">
                <a:solidFill>
                  <a:srgbClr val="EAEAEA"/>
                </a:solidFill>
              </a:rPr>
              <a:t>Widzenia nie świadczą o tym, że coś się naprawdę </a:t>
            </a:r>
            <a:br>
              <a:rPr lang="pl-PL" altLang="pl-PL" sz="2000" dirty="0">
                <a:solidFill>
                  <a:srgbClr val="EAEAEA"/>
                </a:solidFill>
              </a:rPr>
            </a:br>
            <a:r>
              <a:rPr lang="pl-PL" altLang="pl-PL" sz="2000" dirty="0">
                <a:solidFill>
                  <a:srgbClr val="EAEAEA"/>
                </a:solidFill>
              </a:rPr>
              <a:t>zdarzyło ... mają je nie tylko schizofrenicy (1% populacji).</a:t>
            </a:r>
          </a:p>
          <a:p>
            <a:pPr eaLnBrk="1" hangingPunct="1">
              <a:spcBef>
                <a:spcPct val="0"/>
              </a:spcBef>
              <a:spcAft>
                <a:spcPts val="800"/>
              </a:spcAft>
              <a:buClr>
                <a:srgbClr val="FFCC66"/>
              </a:buClr>
              <a:buFontTx/>
              <a:buNone/>
            </a:pPr>
            <a:r>
              <a:rPr lang="pl-PL" altLang="pl-PL" sz="2000" dirty="0">
                <a:solidFill>
                  <a:srgbClr val="EAEAEA"/>
                </a:solidFill>
              </a:rPr>
              <a:t>Np. syndrom Charlesa </a:t>
            </a:r>
            <a:r>
              <a:rPr lang="pl-PL" altLang="pl-PL" sz="2000" dirty="0" err="1" smtClean="0">
                <a:solidFill>
                  <a:srgbClr val="EAEAEA"/>
                </a:solidFill>
              </a:rPr>
              <a:t>Bonneta</a:t>
            </a:r>
            <a:r>
              <a:rPr lang="pl-PL" altLang="pl-PL" sz="2000" dirty="0" smtClean="0">
                <a:solidFill>
                  <a:srgbClr val="EAEAEA"/>
                </a:solidFill>
              </a:rPr>
              <a:t>: ok. </a:t>
            </a:r>
            <a:r>
              <a:rPr lang="pl-PL" altLang="pl-PL" sz="2000" dirty="0">
                <a:solidFill>
                  <a:srgbClr val="EAEAEA"/>
                </a:solidFill>
              </a:rPr>
              <a:t>10% niedowidzących osób w starszym wieku ma halucynacje wzrokowe. Widzi mózg, a nie oko! </a:t>
            </a:r>
          </a:p>
          <a:p>
            <a:pPr eaLnBrk="1" hangingPunct="1">
              <a:spcBef>
                <a:spcPct val="0"/>
              </a:spcBef>
              <a:spcAft>
                <a:spcPts val="800"/>
              </a:spcAft>
              <a:buClr>
                <a:srgbClr val="FFCC66"/>
              </a:buClr>
              <a:buFontTx/>
              <a:buNone/>
            </a:pPr>
            <a:r>
              <a:rPr lang="pl-PL" altLang="pl-PL" sz="2000" dirty="0">
                <a:solidFill>
                  <a:srgbClr val="EAEAEA"/>
                </a:solidFill>
              </a:rPr>
              <a:t>Brakuje objawień dotyczących rzeczy prostych a istotnych, zmniejszających ludzkie cierpienie: mycia rąk czy gotowania wody.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20675"/>
            <a:ext cx="18764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950" y="2762250"/>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827088" y="333375"/>
            <a:ext cx="7777162" cy="646113"/>
          </a:xfrm>
          <a:prstGeom prst="rect">
            <a:avLst/>
          </a:prstGeom>
          <a:noFill/>
        </p:spPr>
        <p:txBody>
          <a:bodyPr>
            <a:spAutoFit/>
          </a:bodyPr>
          <a:lstStyle/>
          <a:p>
            <a:pPr algn="ctr">
              <a:defRPr/>
            </a:pPr>
            <a:r>
              <a:rPr lang="pl-PL" sz="3600" dirty="0">
                <a:solidFill>
                  <a:srgbClr val="FFC000"/>
                </a:solidFill>
                <a:effectLst>
                  <a:outerShdw blurRad="38100" dist="38100" dir="2700000" algn="tl">
                    <a:srgbClr val="000000">
                      <a:alpha val="43137"/>
                    </a:srgbClr>
                  </a:outerShdw>
                </a:effectLst>
                <a:latin typeface="Calibri" pitchFamily="34" charset="0"/>
              </a:rPr>
              <a:t>Świat to twór naszej wyobraźni … </a:t>
            </a:r>
            <a:endParaRPr lang="en-US" sz="3600" dirty="0">
              <a:solidFill>
                <a:srgbClr val="FFC000"/>
              </a:solidFill>
              <a:effectLst>
                <a:outerShdw blurRad="38100" dist="38100" dir="2700000" algn="tl">
                  <a:srgbClr val="000000">
                    <a:alpha val="43137"/>
                  </a:srgbClr>
                </a:outerShdw>
              </a:effectLst>
              <a:latin typeface="Calibri" pitchFamily="34" charset="0"/>
            </a:endParaRPr>
          </a:p>
        </p:txBody>
      </p:sp>
      <p:pic>
        <p:nvPicPr>
          <p:cNvPr id="37891"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762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
          <p:cNvSpPr txBox="1">
            <a:spLocks noChangeArrowheads="1"/>
          </p:cNvSpPr>
          <p:nvPr/>
        </p:nvSpPr>
        <p:spPr bwMode="auto">
          <a:xfrm>
            <a:off x="595313" y="5129213"/>
            <a:ext cx="8204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hangingPunct="1">
              <a:spcBef>
                <a:spcPct val="0"/>
              </a:spcBef>
              <a:buClr>
                <a:srgbClr val="000000"/>
              </a:buClr>
              <a:buSzPct val="115000"/>
              <a:buFontTx/>
              <a:buNone/>
            </a:pPr>
            <a:r>
              <a:rPr lang="pl-PL" altLang="pl-PL" sz="2400">
                <a:solidFill>
                  <a:srgbClr val="FFFFFF"/>
                </a:solidFill>
                <a:ea typeface="Calibri" pitchFamily="34" charset="0"/>
                <a:cs typeface="Calibri" pitchFamily="34" charset="0"/>
              </a:rPr>
              <a:t>Chociaż część tego, co postrzegamy dochodzi przez zmysły od obiektów znajdujących się przed nami, inna część (a może to być większa część) zawsze pochodzi z naszej własnej głowy. </a:t>
            </a:r>
          </a:p>
          <a:p>
            <a:pPr eaLnBrk="1" hangingPunct="1">
              <a:spcBef>
                <a:spcPct val="0"/>
              </a:spcBef>
              <a:buClr>
                <a:srgbClr val="000000"/>
              </a:buClr>
              <a:buSzPct val="115000"/>
              <a:buFontTx/>
              <a:buNone/>
            </a:pPr>
            <a:r>
              <a:rPr lang="pl-PL" altLang="pl-PL" sz="2400">
                <a:solidFill>
                  <a:srgbClr val="FFFFFF"/>
                </a:solidFill>
                <a:ea typeface="Calibri" pitchFamily="34" charset="0"/>
                <a:cs typeface="Calibri" pitchFamily="34" charset="0"/>
              </a:rPr>
              <a:t>		William James, The Principles of Psychology, 1890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Tradycja ... </a:t>
            </a:r>
            <a:endParaRPr lang="en-US" dirty="0" smtClean="0">
              <a:effectLst>
                <a:outerShdw blurRad="38100" dist="38100" dir="2700000" algn="tl">
                  <a:srgbClr val="000000"/>
                </a:outerShdw>
              </a:effectLst>
            </a:endParaRPr>
          </a:p>
        </p:txBody>
      </p:sp>
      <p:sp>
        <p:nvSpPr>
          <p:cNvPr id="54275" name="Rectangle 3"/>
          <p:cNvSpPr>
            <a:spLocks noGrp="1" noChangeArrowheads="1"/>
          </p:cNvSpPr>
          <p:nvPr>
            <p:ph type="body" idx="1"/>
          </p:nvPr>
        </p:nvSpPr>
        <p:spPr>
          <a:xfrm>
            <a:off x="568325" y="1130300"/>
            <a:ext cx="8275638" cy="795338"/>
          </a:xfrm>
        </p:spPr>
        <p:txBody>
          <a:bodyPr lIns="92075" tIns="46038" rIns="92075" bIns="46038"/>
          <a:lstStyle/>
          <a:p>
            <a:pPr eaLnBrk="1" hangingPunct="1">
              <a:buFontTx/>
              <a:buNone/>
            </a:pPr>
            <a:r>
              <a:rPr lang="pl-PL" altLang="pl-PL" sz="2000" smtClean="0">
                <a:ea typeface="Calibri" pitchFamily="34" charset="0"/>
              </a:rPr>
              <a:t>Tradycyjny punkt widzenia wielu kultur: duch w maszynie, homunkulus.</a:t>
            </a:r>
          </a:p>
          <a:p>
            <a:pPr eaLnBrk="1" hangingPunct="1">
              <a:buFontTx/>
              <a:buNone/>
            </a:pPr>
            <a:r>
              <a:rPr lang="pl-PL" altLang="pl-PL" sz="2000" smtClean="0">
                <a:ea typeface="Calibri" pitchFamily="34" charset="0"/>
              </a:rPr>
              <a:t>„Ja” podejmuję świadomie decyzje dzięki wolnej woli.  </a:t>
            </a:r>
            <a:endParaRPr lang="en-US" altLang="pl-PL" sz="2000" smtClean="0">
              <a:ea typeface="Calibri" pitchFamily="34" charset="0"/>
            </a:endParaRPr>
          </a:p>
        </p:txBody>
      </p:sp>
      <p:sp>
        <p:nvSpPr>
          <p:cNvPr id="54276" name="Rectangle 4"/>
          <p:cNvSpPr>
            <a:spLocks noChangeArrowheads="1"/>
          </p:cNvSpPr>
          <p:nvPr/>
        </p:nvSpPr>
        <p:spPr bwMode="auto">
          <a:xfrm>
            <a:off x="565150" y="4103688"/>
            <a:ext cx="82264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buFontTx/>
              <a:buNone/>
            </a:pPr>
            <a:r>
              <a:rPr lang="pl-PL" altLang="pl-PL" sz="2000">
                <a:solidFill>
                  <a:schemeClr val="tx2"/>
                </a:solidFill>
              </a:rPr>
              <a:t>S. Pinker</a:t>
            </a:r>
            <a:r>
              <a:rPr lang="pl-PL" altLang="pl-PL" sz="2000"/>
              <a:t>: Tabula Rasa. Spory o naturę ludzką (The modern denial of human nature) 2002 (tł. GWP 2004).</a:t>
            </a:r>
            <a:br>
              <a:rPr lang="pl-PL" altLang="pl-PL" sz="2000"/>
            </a:br>
            <a:endParaRPr lang="pl-PL" altLang="pl-PL" sz="2000"/>
          </a:p>
          <a:p>
            <a:pPr eaLnBrk="1" hangingPunct="1"/>
            <a:r>
              <a:rPr lang="pl-PL" altLang="pl-PL" sz="2000"/>
              <a:t>   Tabula Rasa (</a:t>
            </a:r>
            <a:r>
              <a:rPr lang="pl-PL" altLang="pl-PL" sz="2000">
                <a:solidFill>
                  <a:schemeClr val="tx2"/>
                </a:solidFill>
              </a:rPr>
              <a:t>J. Locke</a:t>
            </a:r>
            <a:r>
              <a:rPr lang="pl-PL" altLang="pl-PL" sz="2000"/>
              <a:t>)</a:t>
            </a:r>
          </a:p>
          <a:p>
            <a:pPr eaLnBrk="1" hangingPunct="1"/>
            <a:r>
              <a:rPr lang="pl-PL" altLang="pl-PL" sz="2000"/>
              <a:t>   Szlachetny Dzikus (</a:t>
            </a:r>
            <a:r>
              <a:rPr lang="pl-PL" altLang="pl-PL" sz="2000">
                <a:solidFill>
                  <a:schemeClr val="tx2"/>
                </a:solidFill>
              </a:rPr>
              <a:t>J.J. Rousseau</a:t>
            </a:r>
            <a:r>
              <a:rPr lang="pl-PL" altLang="pl-PL" sz="2000"/>
              <a:t>)</a:t>
            </a:r>
          </a:p>
          <a:p>
            <a:pPr eaLnBrk="1" hangingPunct="1"/>
            <a:r>
              <a:rPr lang="pl-PL" altLang="pl-PL" sz="2000"/>
              <a:t>   Duch w maszynie (</a:t>
            </a:r>
            <a:r>
              <a:rPr lang="pl-PL" altLang="pl-PL" sz="2000">
                <a:solidFill>
                  <a:schemeClr val="tx2"/>
                </a:solidFill>
              </a:rPr>
              <a:t>Kartezjusz</a:t>
            </a:r>
            <a:r>
              <a:rPr lang="pl-PL" altLang="pl-PL" sz="2000"/>
              <a:t>)</a:t>
            </a:r>
          </a:p>
          <a:p>
            <a:pPr eaLnBrk="1" hangingPunct="1">
              <a:buFontTx/>
              <a:buNone/>
            </a:pPr>
            <a:endParaRPr lang="pl-PL" altLang="pl-PL" sz="2000"/>
          </a:p>
        </p:txBody>
      </p:sp>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1992313"/>
            <a:ext cx="45720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341313"/>
            <a:ext cx="7793038" cy="685800"/>
          </a:xfrm>
          <a:effectLst>
            <a:outerShdw dist="71842" dir="2700000" algn="ctr" rotWithShape="0">
              <a:schemeClr val="bg2"/>
            </a:outerShdw>
          </a:effectLst>
        </p:spPr>
        <p:txBody>
          <a:bodyPr/>
          <a:lstStyle/>
          <a:p>
            <a:pPr eaLnBrk="1" hangingPunct="1"/>
            <a:r>
              <a:rPr lang="pl-PL" altLang="pl-PL" smtClean="0">
                <a:ea typeface="Calibri" pitchFamily="34" charset="0"/>
              </a:rPr>
              <a:t>Duch i dusza</a:t>
            </a:r>
          </a:p>
        </p:txBody>
      </p:sp>
      <p:sp>
        <p:nvSpPr>
          <p:cNvPr id="55299" name="Rectangle 3"/>
          <p:cNvSpPr>
            <a:spLocks noChangeArrowheads="1"/>
          </p:cNvSpPr>
          <p:nvPr/>
        </p:nvSpPr>
        <p:spPr bwMode="auto">
          <a:xfrm>
            <a:off x="533400" y="1219200"/>
            <a:ext cx="514826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buFontTx/>
              <a:buNone/>
            </a:pPr>
            <a:r>
              <a:rPr lang="pl-PL" altLang="pl-PL" sz="2000"/>
              <a:t>Czym różni się martwe zwierzę od żywego? </a:t>
            </a:r>
            <a:br>
              <a:rPr lang="pl-PL" altLang="pl-PL" sz="2000"/>
            </a:br>
            <a:r>
              <a:rPr lang="pl-PL" altLang="pl-PL" sz="2000"/>
              <a:t>Najprościej: bo uciekła z niego dusza.</a:t>
            </a:r>
            <a:br>
              <a:rPr lang="pl-PL" altLang="pl-PL" sz="2000"/>
            </a:br>
            <a:r>
              <a:rPr lang="pl-PL" altLang="pl-PL" sz="2000"/>
              <a:t>Chory? Wstąpił w niego demon! </a:t>
            </a:r>
          </a:p>
        </p:txBody>
      </p:sp>
      <p:sp>
        <p:nvSpPr>
          <p:cNvPr id="55300" name="Rectangle 4"/>
          <p:cNvSpPr>
            <a:spLocks noChangeArrowheads="1"/>
          </p:cNvSpPr>
          <p:nvPr/>
        </p:nvSpPr>
        <p:spPr bwMode="auto">
          <a:xfrm>
            <a:off x="533400" y="2382838"/>
            <a:ext cx="850265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solidFill>
                  <a:schemeClr val="tx2"/>
                </a:solidFill>
              </a:rPr>
              <a:t>Arystoteles</a:t>
            </a:r>
            <a:r>
              <a:rPr lang="pl-PL" altLang="pl-PL" sz="2000"/>
              <a:t>: rzeczy nie ruszają się same, </a:t>
            </a:r>
            <a:br>
              <a:rPr lang="pl-PL" altLang="pl-PL" sz="2000"/>
            </a:br>
            <a:r>
              <a:rPr lang="pl-PL" altLang="pl-PL" sz="2000"/>
              <a:t>bez poruszyciela. Ruch to życie. </a:t>
            </a:r>
          </a:p>
          <a:p>
            <a:pPr eaLnBrk="1" hangingPunct="1">
              <a:spcBef>
                <a:spcPct val="0"/>
              </a:spcBef>
              <a:spcAft>
                <a:spcPts val="1200"/>
              </a:spcAft>
              <a:buFontTx/>
              <a:buNone/>
            </a:pPr>
            <a:r>
              <a:rPr lang="pl-PL" altLang="pl-PL" sz="2000"/>
              <a:t>Do czasów Newtona wierzono, że regularny </a:t>
            </a:r>
            <a:br>
              <a:rPr lang="pl-PL" altLang="pl-PL" sz="2000"/>
            </a:br>
            <a:r>
              <a:rPr lang="pl-PL" altLang="pl-PL" sz="2000"/>
              <a:t>ruch jest oznaką inteligencji, więc planety i </a:t>
            </a:r>
            <a:br>
              <a:rPr lang="pl-PL" altLang="pl-PL" sz="2000"/>
            </a:br>
            <a:r>
              <a:rPr lang="pl-PL" altLang="pl-PL" sz="2000"/>
              <a:t>gwiazdy muszą być popychane przez duchy. </a:t>
            </a:r>
          </a:p>
          <a:p>
            <a:pPr eaLnBrk="1" hangingPunct="1">
              <a:spcBef>
                <a:spcPct val="0"/>
              </a:spcBef>
              <a:spcAft>
                <a:spcPts val="1200"/>
              </a:spcAft>
              <a:buFontTx/>
              <a:buNone/>
            </a:pPr>
            <a:r>
              <a:rPr lang="pl-PL" altLang="pl-PL" sz="2000"/>
              <a:t>Człowieka chorego należy związać, by nie uciekła z niego dusza. </a:t>
            </a:r>
          </a:p>
          <a:p>
            <a:pPr eaLnBrk="1" hangingPunct="1">
              <a:spcBef>
                <a:spcPct val="0"/>
              </a:spcBef>
              <a:spcAft>
                <a:spcPts val="1200"/>
              </a:spcAft>
              <a:buFontTx/>
              <a:buNone/>
            </a:pPr>
            <a:r>
              <a:rPr lang="pl-PL" altLang="pl-PL" sz="2000"/>
              <a:t>Koncepcje ducha i duszy dawały pozory zrozumienia w średniowieczu, ale </a:t>
            </a:r>
            <a:br>
              <a:rPr lang="pl-PL" altLang="pl-PL" sz="2000"/>
            </a:br>
            <a:r>
              <a:rPr lang="pl-PL" altLang="pl-PL" sz="2000" b="1"/>
              <a:t>nie da się </a:t>
            </a:r>
            <a:r>
              <a:rPr lang="pl-PL" altLang="pl-PL" sz="2000"/>
              <a:t>obecnie </a:t>
            </a:r>
            <a:r>
              <a:rPr lang="pl-PL" altLang="pl-PL" sz="2000" b="1"/>
              <a:t>przypisać im żadnej z funkcji</a:t>
            </a:r>
            <a:r>
              <a:rPr lang="pl-PL" altLang="pl-PL" sz="2000"/>
              <a:t>, które były pierwotną przyczyną ich wprowadzenia. Podobnie jak cieplik i inne etery, odeszły do lamusa. </a:t>
            </a:r>
          </a:p>
          <a:p>
            <a:pPr eaLnBrk="1" hangingPunct="1">
              <a:spcBef>
                <a:spcPct val="0"/>
              </a:spcBef>
              <a:spcAft>
                <a:spcPts val="1200"/>
              </a:spcAft>
              <a:buFontTx/>
              <a:buNone/>
            </a:pPr>
            <a:r>
              <a:rPr lang="pl-PL" altLang="pl-PL" sz="2000"/>
              <a:t>Duch W, Duch i dusza, czyli prehistoria kognitywistyki. </a:t>
            </a:r>
            <a:br>
              <a:rPr lang="pl-PL" altLang="pl-PL" sz="2000"/>
            </a:br>
            <a:r>
              <a:rPr lang="pl-PL" altLang="pl-PL" sz="2000"/>
              <a:t>Kognitywistyka i Media w Edukacji 1, 7-38, 1999.</a:t>
            </a:r>
          </a:p>
        </p:txBody>
      </p:sp>
      <p:pic>
        <p:nvPicPr>
          <p:cNvPr id="55301" name="Picture 5" descr="so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38100"/>
            <a:ext cx="25050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1981200"/>
            <a:ext cx="28098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11200" y="330200"/>
            <a:ext cx="7793038" cy="685800"/>
          </a:xfrm>
          <a:effectLst>
            <a:outerShdw dist="71842" dir="2700000" algn="ctr" rotWithShape="0">
              <a:schemeClr val="bg2"/>
            </a:outerShdw>
          </a:effectLst>
        </p:spPr>
        <p:txBody>
          <a:bodyPr/>
          <a:lstStyle/>
          <a:p>
            <a:pPr eaLnBrk="1" hangingPunct="1"/>
            <a:r>
              <a:rPr lang="pl-PL" altLang="pl-PL" smtClean="0">
                <a:ea typeface="Calibri" pitchFamily="34" charset="0"/>
              </a:rPr>
              <a:t>Wiara w duszę</a:t>
            </a:r>
          </a:p>
        </p:txBody>
      </p:sp>
      <p:sp>
        <p:nvSpPr>
          <p:cNvPr id="56323" name="TextBox 2"/>
          <p:cNvSpPr txBox="1">
            <a:spLocks noChangeArrowheads="1"/>
          </p:cNvSpPr>
          <p:nvPr/>
        </p:nvSpPr>
        <p:spPr bwMode="auto">
          <a:xfrm>
            <a:off x="596900" y="5665788"/>
            <a:ext cx="8547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pl-PL" altLang="pl-PL" sz="2000"/>
              <a:t>Ankieta 250 studentów z Uniwersytetu w Edynburgu; </a:t>
            </a:r>
            <a:br>
              <a:rPr lang="pl-PL" altLang="pl-PL" sz="2000"/>
            </a:br>
            <a:r>
              <a:rPr lang="pl-PL" altLang="pl-PL" sz="2000"/>
              <a:t>ankieta w Liege (Belgia) dla 1858 osób ma odwrotne proporcje.</a:t>
            </a:r>
          </a:p>
          <a:p>
            <a:pPr eaLnBrk="1" hangingPunct="1">
              <a:spcBef>
                <a:spcPct val="0"/>
              </a:spcBef>
              <a:buFontTx/>
              <a:buNone/>
            </a:pPr>
            <a:r>
              <a:rPr lang="pl-PL" altLang="pl-PL" sz="2000"/>
              <a:t>Za: Demertzi i inn, Ann. N.Y. Acad. Sci.1157:1–9 (2009); (napisy  J. Vetulani). </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20763"/>
            <a:ext cx="7143750" cy="4476750"/>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6550" y="1338263"/>
            <a:ext cx="3390900" cy="417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87400" y="5858933"/>
            <a:ext cx="7196667" cy="707886"/>
          </a:xfrm>
          <a:prstGeom prst="rect">
            <a:avLst/>
          </a:prstGeom>
          <a:noFill/>
        </p:spPr>
        <p:txBody>
          <a:bodyPr wrap="square" rtlCol="0">
            <a:spAutoFit/>
          </a:bodyPr>
          <a:lstStyle/>
          <a:p>
            <a:pPr algn="ctr"/>
            <a:r>
              <a:rPr lang="pl-PL" dirty="0" smtClean="0"/>
              <a:t>Nadmiar rozumu, brak </a:t>
            </a:r>
            <a:r>
              <a:rPr lang="pl-PL" dirty="0" smtClean="0"/>
              <a:t>zmysłowej wyobraźni </a:t>
            </a:r>
            <a:br>
              <a:rPr lang="pl-PL" dirty="0" smtClean="0"/>
            </a:br>
            <a:r>
              <a:rPr lang="pl-PL" dirty="0" smtClean="0"/>
              <a:t>=&gt; brak artystycznego talentu </a:t>
            </a:r>
            <a:endParaRPr lang="pl-PL" dirty="0"/>
          </a:p>
        </p:txBody>
      </p:sp>
    </p:spTree>
    <p:extLst>
      <p:ext uri="{BB962C8B-B14F-4D97-AF65-F5344CB8AC3E}">
        <p14:creationId xmlns:p14="http://schemas.microsoft.com/office/powerpoint/2010/main" val="471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p:cNvSpPr>
            <a:spLocks noGrp="1"/>
          </p:cNvSpPr>
          <p:nvPr>
            <p:ph type="title"/>
          </p:nvPr>
        </p:nvSpPr>
        <p:spPr>
          <a:xfrm>
            <a:off x="685800" y="350838"/>
            <a:ext cx="7772400" cy="893762"/>
          </a:xfrm>
        </p:spPr>
        <p:txBody>
          <a:bodyPr/>
          <a:lstStyle/>
          <a:p>
            <a:pPr>
              <a:defRPr/>
            </a:pPr>
            <a:r>
              <a:rPr lang="pl-PL" altLang="pl-PL" dirty="0" smtClean="0">
                <a:effectLst>
                  <a:outerShdw blurRad="38100" dist="38100" dir="2700000" algn="tl">
                    <a:srgbClr val="000000">
                      <a:alpha val="43137"/>
                    </a:srgbClr>
                  </a:outerShdw>
                </a:effectLst>
                <a:ea typeface="Calibri" pitchFamily="34" charset="0"/>
              </a:rPr>
              <a:t>Religia i ekonomia</a:t>
            </a:r>
          </a:p>
        </p:txBody>
      </p:sp>
      <p:sp>
        <p:nvSpPr>
          <p:cNvPr id="51203" name="Symbol zastępczy zawartości 2"/>
          <p:cNvSpPr>
            <a:spLocks noGrp="1"/>
          </p:cNvSpPr>
          <p:nvPr>
            <p:ph idx="1"/>
          </p:nvPr>
        </p:nvSpPr>
        <p:spPr>
          <a:xfrm>
            <a:off x="698500" y="1127125"/>
            <a:ext cx="7772400" cy="1154113"/>
          </a:xfrm>
        </p:spPr>
        <p:txBody>
          <a:bodyPr/>
          <a:lstStyle/>
          <a:p>
            <a:pPr marL="0" indent="0">
              <a:buFontTx/>
              <a:buNone/>
            </a:pPr>
            <a:r>
              <a:rPr lang="pl-PL" altLang="pl-PL" sz="2000" smtClean="0">
                <a:ea typeface="Calibri" pitchFamily="34" charset="0"/>
              </a:rPr>
              <a:t>Byt kształtuje świadomość: jest wyraźna korelacja między dochodami, bezpieczeństwem i religijnością. USA to kraj bogaty, ale to jedyny kraj rozwinięty bez ubezpieczeń zdrowotnych, więc zostaje wiara w magię ...  </a:t>
            </a:r>
          </a:p>
        </p:txBody>
      </p:sp>
      <p:pic>
        <p:nvPicPr>
          <p:cNvPr id="512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50" y="2264304"/>
            <a:ext cx="6286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Ewolucja</a:t>
            </a:r>
          </a:p>
        </p:txBody>
      </p:sp>
      <p:sp>
        <p:nvSpPr>
          <p:cNvPr id="52227" name="Rectangle 3"/>
          <p:cNvSpPr>
            <a:spLocks noChangeArrowheads="1"/>
          </p:cNvSpPr>
          <p:nvPr/>
        </p:nvSpPr>
        <p:spPr bwMode="auto">
          <a:xfrm>
            <a:off x="611188" y="1165225"/>
            <a:ext cx="82137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dirty="0"/>
              <a:t>Gatunki mogły ewoluować, doskonalić się, jednak autorem </a:t>
            </a:r>
            <a:br>
              <a:rPr lang="pl-PL" altLang="pl-PL" sz="2000" dirty="0"/>
            </a:br>
            <a:r>
              <a:rPr lang="pl-PL" altLang="pl-PL" sz="2000" dirty="0"/>
              <a:t>mądrości i celowości tych zmian był/jest </a:t>
            </a:r>
            <a:r>
              <a:rPr lang="pl-PL" altLang="pl-PL" sz="2000" dirty="0" smtClean="0"/>
              <a:t>Stwórca? </a:t>
            </a:r>
            <a:endParaRPr lang="pl-PL" altLang="pl-PL" sz="2000" dirty="0"/>
          </a:p>
          <a:p>
            <a:pPr eaLnBrk="1" hangingPunct="1">
              <a:spcBef>
                <a:spcPct val="0"/>
              </a:spcBef>
              <a:spcAft>
                <a:spcPts val="1200"/>
              </a:spcAft>
              <a:buFontTx/>
              <a:buNone/>
            </a:pPr>
            <a:r>
              <a:rPr lang="pl-PL" altLang="pl-PL" sz="2000" dirty="0"/>
              <a:t>Niestety, człowiek jest marnie zaprojektowany… </a:t>
            </a:r>
            <a:br>
              <a:rPr lang="pl-PL" altLang="pl-PL" sz="2000" dirty="0"/>
            </a:br>
            <a:r>
              <a:rPr lang="pl-PL" altLang="pl-PL" sz="2000" dirty="0"/>
              <a:t>Neil H. </a:t>
            </a:r>
            <a:r>
              <a:rPr lang="pl-PL" altLang="pl-PL" sz="2000" dirty="0" err="1"/>
              <a:t>Shubin</a:t>
            </a:r>
            <a:r>
              <a:rPr lang="pl-PL" altLang="pl-PL" sz="2000" dirty="0"/>
              <a:t>, Nasze zimnokrwiste ciała. </a:t>
            </a:r>
            <a:br>
              <a:rPr lang="pl-PL" altLang="pl-PL" sz="2000" dirty="0"/>
            </a:br>
            <a:r>
              <a:rPr lang="pl-PL" altLang="pl-PL" sz="2000" dirty="0"/>
              <a:t>Świat Nauki 2/2009.</a:t>
            </a:r>
          </a:p>
          <a:p>
            <a:pPr eaLnBrk="1" hangingPunct="1">
              <a:spcBef>
                <a:spcPct val="0"/>
              </a:spcBef>
              <a:spcAft>
                <a:spcPts val="1200"/>
              </a:spcAft>
              <a:buFontTx/>
              <a:buNone/>
            </a:pPr>
            <a:r>
              <a:rPr lang="pl-PL" altLang="pl-PL" sz="2000" dirty="0"/>
              <a:t>Człowiek nie stoi poza ewolucją, pełne </a:t>
            </a:r>
            <a:br>
              <a:rPr lang="pl-PL" altLang="pl-PL" sz="2000" dirty="0"/>
            </a:br>
            <a:r>
              <a:rPr lang="pl-PL" altLang="pl-PL" sz="2000" dirty="0"/>
              <a:t>zrozumienie zarówno budowy ludzkiego </a:t>
            </a:r>
            <a:br>
              <a:rPr lang="pl-PL" altLang="pl-PL" sz="2000" dirty="0"/>
            </a:br>
            <a:r>
              <a:rPr lang="pl-PL" altLang="pl-PL" sz="2000" dirty="0"/>
              <a:t>organizmu jak i ludzkiej psychiki jest możliwe </a:t>
            </a:r>
            <a:br>
              <a:rPr lang="pl-PL" altLang="pl-PL" sz="2000" dirty="0"/>
            </a:br>
            <a:r>
              <a:rPr lang="pl-PL" altLang="pl-PL" sz="2000" dirty="0"/>
              <a:t>tylko w oparciu o perspektywę ewolucyjną. </a:t>
            </a:r>
          </a:p>
          <a:p>
            <a:pPr eaLnBrk="1" hangingPunct="1">
              <a:spcBef>
                <a:spcPct val="0"/>
              </a:spcBef>
              <a:spcAft>
                <a:spcPts val="1200"/>
              </a:spcAft>
              <a:buFontTx/>
              <a:buNone/>
            </a:pPr>
            <a:r>
              <a:rPr lang="pl-PL" altLang="pl-PL" sz="2000" dirty="0"/>
              <a:t>Czego można się było spodziewać po </a:t>
            </a:r>
            <a:br>
              <a:rPr lang="pl-PL" altLang="pl-PL" sz="2000" dirty="0"/>
            </a:br>
            <a:r>
              <a:rPr lang="pl-PL" altLang="pl-PL" sz="2000" dirty="0"/>
              <a:t>większym mózgu jeśli nie bardziej skomplikowanej psychiki? </a:t>
            </a:r>
            <a:br>
              <a:rPr lang="pl-PL" altLang="pl-PL" sz="2000" dirty="0"/>
            </a:br>
            <a:r>
              <a:rPr lang="pl-PL" altLang="pl-PL" sz="2000" dirty="0"/>
              <a:t>Od naczelnych do człowieka droga ewolucyjna jest krótsza niż do orki.</a:t>
            </a:r>
          </a:p>
          <a:p>
            <a:pPr eaLnBrk="1" hangingPunct="1">
              <a:spcBef>
                <a:spcPct val="0"/>
              </a:spcBef>
              <a:spcAft>
                <a:spcPts val="1200"/>
              </a:spcAft>
              <a:buFontTx/>
              <a:buNone/>
            </a:pPr>
            <a:r>
              <a:rPr lang="pl-PL" altLang="pl-PL" sz="2000" dirty="0"/>
              <a:t>Nauka się nie załamie, powoli wyjaśni skomplikowane zagadnienia związane z psychiką, świadomością, powstawaniem wrażeń i moralnością. </a:t>
            </a:r>
          </a:p>
          <a:p>
            <a:pPr eaLnBrk="1" hangingPunct="1">
              <a:spcBef>
                <a:spcPct val="0"/>
              </a:spcBef>
              <a:spcAft>
                <a:spcPts val="1200"/>
              </a:spcAft>
              <a:buFontTx/>
              <a:buNone/>
            </a:pPr>
            <a:r>
              <a:rPr lang="pl-PL" altLang="pl-PL" sz="2000" dirty="0"/>
              <a:t>Tymczasem kreacjonizm nadal atakuje, nie tylko w USA. </a:t>
            </a:r>
          </a:p>
        </p:txBody>
      </p:sp>
      <p:pic>
        <p:nvPicPr>
          <p:cNvPr id="52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84325"/>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875"/>
            <a:ext cx="3048000"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2017713"/>
            <a:ext cx="7315200" cy="310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ole tekstowe 2"/>
          <p:cNvSpPr txBox="1">
            <a:spLocks noChangeArrowheads="1"/>
          </p:cNvSpPr>
          <p:nvPr/>
        </p:nvSpPr>
        <p:spPr bwMode="auto">
          <a:xfrm>
            <a:off x="654050" y="4294188"/>
            <a:ext cx="83216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600"/>
              </a:spcAft>
              <a:buClrTx/>
              <a:buSzTx/>
              <a:buFontTx/>
              <a:buNone/>
            </a:pPr>
            <a:r>
              <a:rPr lang="pl-PL" altLang="pl-PL" sz="2000"/>
              <a:t>Naczelne potrafią się nauczyć składać symbole i wyrażać swoje intencje, ale nie przekroczą poziomu dwulatka – mają prawie takie same struktury w mózgu jak my, ale 10 razy mniejszą korę, człowiek z taką korą byłby silnie ograniczony.</a:t>
            </a:r>
          </a:p>
          <a:p>
            <a:pPr eaLnBrk="1" hangingPunct="1">
              <a:spcBef>
                <a:spcPct val="0"/>
              </a:spcBef>
              <a:spcAft>
                <a:spcPts val="600"/>
              </a:spcAft>
              <a:buClrTx/>
              <a:buSzTx/>
              <a:buFontTx/>
              <a:buNone/>
            </a:pPr>
            <a:r>
              <a:rPr lang="pl-PL" altLang="pl-PL" sz="2000"/>
              <a:t>Szympansy mają sprawniejszą pamięć roboczą niż ludzie. </a:t>
            </a:r>
          </a:p>
          <a:p>
            <a:pPr eaLnBrk="1" hangingPunct="1">
              <a:spcBef>
                <a:spcPct val="0"/>
              </a:spcBef>
              <a:spcAft>
                <a:spcPts val="600"/>
              </a:spcAft>
              <a:buClrTx/>
              <a:buSzTx/>
              <a:buFontTx/>
              <a:buNone/>
            </a:pPr>
            <a:r>
              <a:rPr lang="pl-PL" altLang="pl-PL" sz="2000"/>
              <a:t>Zwierzęta prowadzące życie społeczne zdolne są do zachowań altruistycznych, mogą poświęcić życie dla innych, mają poczucie sprawiedliwości. </a:t>
            </a:r>
          </a:p>
        </p:txBody>
      </p:sp>
      <p:pic>
        <p:nvPicPr>
          <p:cNvPr id="40963" name="Picture 2" descr="http://newlearningonline.com/wp-content/uploads/2009/03/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777875"/>
            <a:ext cx="44434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http://www.bbc.co.uk/schools/ks3bitesize/science/images/nim_chi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777875"/>
            <a:ext cx="172243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http://t1.gstatic.com/images?q=tbn:ANd9GcSYRyBa6NaKI8Vt1PKboBlFu5-IloyeZw2qwM-lcdxylIOnbl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5" y="228282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203325"/>
            <a:ext cx="4808537"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Kobieta i mężczyzna?</a:t>
            </a:r>
          </a:p>
        </p:txBody>
      </p:sp>
      <p:sp>
        <p:nvSpPr>
          <p:cNvPr id="29699"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defRPr/>
            </a:pPr>
            <a:r>
              <a:rPr lang="pl-PL" altLang="pl-PL" sz="2000" dirty="0" smtClean="0"/>
              <a:t>Człowiek jest stworzony jako „mężczyzna i kobieta”. Kto to wymyślił? </a:t>
            </a:r>
          </a:p>
          <a:p>
            <a:pPr eaLnBrk="1" hangingPunct="1">
              <a:spcBef>
                <a:spcPct val="0"/>
              </a:spcBef>
              <a:spcAft>
                <a:spcPts val="1200"/>
              </a:spcAft>
              <a:buFontTx/>
              <a:buNone/>
              <a:defRPr/>
            </a:pPr>
            <a:r>
              <a:rPr lang="pl-PL" altLang="pl-PL" sz="2000" dirty="0" smtClean="0"/>
              <a:t>Śmiertelność niemowląt była jeszcze niedawno niezwykle duża, przy końcu XIX wieku średnia długość życia na Pomorzu wynosiła 20 lat. </a:t>
            </a:r>
            <a:br>
              <a:rPr lang="pl-PL" altLang="pl-PL" sz="2000" dirty="0" smtClean="0"/>
            </a:br>
            <a:r>
              <a:rPr lang="pl-PL" altLang="pl-PL" sz="2000" dirty="0" smtClean="0"/>
              <a:t>Nietypowe („nienaturalne”) osoby nie miały więc szans na przeżycie. </a:t>
            </a:r>
          </a:p>
          <a:p>
            <a:pPr eaLnBrk="1" hangingPunct="1">
              <a:spcBef>
                <a:spcPct val="0"/>
              </a:spcBef>
              <a:spcAft>
                <a:spcPts val="1200"/>
              </a:spcAft>
              <a:buFontTx/>
              <a:buNone/>
              <a:defRPr/>
            </a:pPr>
            <a:r>
              <a:rPr lang="pl-PL" altLang="pl-PL" sz="2000" dirty="0" smtClean="0"/>
              <a:t>Mamy dwie płci podstawowe + </a:t>
            </a:r>
          </a:p>
          <a:p>
            <a:pPr marL="342900" indent="-342900" eaLnBrk="1" hangingPunct="1">
              <a:spcBef>
                <a:spcPct val="0"/>
              </a:spcBef>
              <a:spcAft>
                <a:spcPts val="600"/>
              </a:spcAft>
              <a:defRPr/>
            </a:pPr>
            <a:r>
              <a:rPr lang="pl-PL" altLang="pl-PL" sz="2000" dirty="0" err="1" smtClean="0"/>
              <a:t>merm</a:t>
            </a:r>
            <a:r>
              <a:rPr lang="pl-PL" altLang="pl-PL" sz="2000" dirty="0" smtClean="0"/>
              <a:t>, męski hermafrodyta </a:t>
            </a:r>
          </a:p>
          <a:p>
            <a:pPr marL="342900" indent="-342900" eaLnBrk="1" hangingPunct="1">
              <a:spcBef>
                <a:spcPct val="0"/>
              </a:spcBef>
              <a:spcAft>
                <a:spcPts val="600"/>
              </a:spcAft>
              <a:defRPr/>
            </a:pPr>
            <a:r>
              <a:rPr lang="pl-PL" altLang="pl-PL" sz="2000" dirty="0" smtClean="0"/>
              <a:t>ferm, żeński hermafrodyta </a:t>
            </a:r>
          </a:p>
          <a:p>
            <a:pPr marL="342900" indent="-342900" eaLnBrk="1" hangingPunct="1">
              <a:spcBef>
                <a:spcPct val="0"/>
              </a:spcBef>
              <a:spcAft>
                <a:spcPts val="600"/>
              </a:spcAft>
              <a:defRPr/>
            </a:pPr>
            <a:r>
              <a:rPr lang="pl-PL" altLang="pl-PL" sz="2000" dirty="0" smtClean="0"/>
              <a:t>herm, prawdziwy hermafrodyta </a:t>
            </a:r>
          </a:p>
          <a:p>
            <a:pPr eaLnBrk="1" hangingPunct="1">
              <a:spcBef>
                <a:spcPct val="0"/>
              </a:spcBef>
              <a:spcAft>
                <a:spcPts val="1200"/>
              </a:spcAft>
              <a:buFontTx/>
              <a:buNone/>
              <a:defRPr/>
            </a:pPr>
            <a:r>
              <a:rPr lang="pl-PL" altLang="pl-PL" sz="2000" dirty="0" smtClean="0"/>
              <a:t>Można wyróżnić  9 sposobów definiowania płci:                          Tajskie </a:t>
            </a:r>
            <a:r>
              <a:rPr lang="pl-PL" altLang="pl-PL" sz="2000" dirty="0" err="1" smtClean="0"/>
              <a:t>Katoey</a:t>
            </a:r>
            <a:endParaRPr lang="pl-PL" altLang="pl-PL" sz="2000" dirty="0" smtClean="0"/>
          </a:p>
          <a:p>
            <a:pPr eaLnBrk="1" hangingPunct="1">
              <a:spcBef>
                <a:spcPct val="0"/>
              </a:spcBef>
              <a:spcAft>
                <a:spcPts val="1200"/>
              </a:spcAft>
              <a:buFontTx/>
              <a:buNone/>
              <a:defRPr/>
            </a:pPr>
            <a:r>
              <a:rPr lang="pl-PL" altLang="pl-PL" sz="2000" dirty="0" smtClean="0"/>
              <a:t>płeć genetyczna (chromosomy), płeć genitalna, </a:t>
            </a:r>
            <a:br>
              <a:rPr lang="pl-PL" altLang="pl-PL" sz="2000" dirty="0" smtClean="0"/>
            </a:br>
            <a:r>
              <a:rPr lang="pl-PL" altLang="pl-PL" sz="2000" dirty="0" smtClean="0"/>
              <a:t>fenotypowa, </a:t>
            </a:r>
            <a:r>
              <a:rPr lang="pl-PL" altLang="pl-PL" sz="2000" dirty="0" err="1" smtClean="0"/>
              <a:t>gonadalna</a:t>
            </a:r>
            <a:r>
              <a:rPr lang="pl-PL" altLang="pl-PL" sz="2000" dirty="0" smtClean="0"/>
              <a:t>, </a:t>
            </a:r>
            <a:r>
              <a:rPr lang="pl-PL" altLang="pl-PL" sz="2000" dirty="0" err="1" smtClean="0"/>
              <a:t>germinatywna</a:t>
            </a:r>
            <a:r>
              <a:rPr lang="pl-PL" altLang="pl-PL" sz="2000" dirty="0" smtClean="0"/>
              <a:t> , hormonalna (androgeny vs. estrogeny); płeć mózgu,  płeć psychiczna, preferencje seksualne. </a:t>
            </a:r>
          </a:p>
          <a:p>
            <a:pPr eaLnBrk="1" hangingPunct="1">
              <a:spcBef>
                <a:spcPct val="0"/>
              </a:spcBef>
              <a:spcAft>
                <a:spcPts val="1200"/>
              </a:spcAft>
              <a:buFontTx/>
              <a:buNone/>
              <a:defRPr/>
            </a:pPr>
            <a:r>
              <a:rPr lang="pl-PL" altLang="pl-PL" sz="2000" dirty="0" smtClean="0"/>
              <a:t>Chromosomy: XY (męski) lub XX (żeński), </a:t>
            </a:r>
            <a:br>
              <a:rPr lang="pl-PL" altLang="pl-PL" sz="2000" dirty="0" smtClean="0"/>
            </a:br>
            <a:r>
              <a:rPr lang="pl-PL" altLang="pl-PL" sz="2000" dirty="0" smtClean="0"/>
              <a:t>XYY </a:t>
            </a:r>
            <a:r>
              <a:rPr lang="pl-PL" altLang="pl-PL" sz="2000" dirty="0" err="1" smtClean="0"/>
              <a:t>supermęski</a:t>
            </a:r>
            <a:r>
              <a:rPr lang="pl-PL" altLang="pl-PL" sz="2000" dirty="0" smtClean="0"/>
              <a:t>, </a:t>
            </a:r>
            <a:r>
              <a:rPr lang="pl-PL" altLang="pl-PL" sz="2000" dirty="0" err="1" smtClean="0"/>
              <a:t>superkobiecy</a:t>
            </a:r>
            <a:r>
              <a:rPr lang="pl-PL" altLang="pl-PL" sz="2000" dirty="0" smtClean="0"/>
              <a:t> - XXY, XXXY, XXXXY, XXX, X </a:t>
            </a:r>
          </a:p>
        </p:txBody>
      </p:sp>
      <p:pic>
        <p:nvPicPr>
          <p:cNvPr id="57348" name="Picture 6" descr="http://t1.gstatic.com/images?q=tbn:ANd9GcTRbWUmIpGaGyHPDqAoXC_UiURETI0xK7bKCi8m07FzTFTzeAy49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5" y="259715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47713"/>
            <a:ext cx="85725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Genetyczny determinizm</a:t>
            </a:r>
          </a:p>
        </p:txBody>
      </p:sp>
      <p:sp>
        <p:nvSpPr>
          <p:cNvPr id="38915"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t>Każdy myśli tak, jak pozwala mu na to jego mózg.</a:t>
            </a:r>
          </a:p>
          <a:p>
            <a:pPr eaLnBrk="1" hangingPunct="1">
              <a:spcBef>
                <a:spcPct val="0"/>
              </a:spcBef>
              <a:spcAft>
                <a:spcPts val="1200"/>
              </a:spcAft>
              <a:buFontTx/>
              <a:buNone/>
            </a:pPr>
            <a:r>
              <a:rPr lang="pl-PL" altLang="pl-PL" sz="2000">
                <a:solidFill>
                  <a:srgbClr val="FFC000"/>
                </a:solidFill>
              </a:rPr>
              <a:t>Genetyczny determinizm</a:t>
            </a:r>
            <a:r>
              <a:rPr lang="pl-PL" altLang="pl-PL" sz="2000"/>
              <a:t>: o ogólnym kształcie naszych mózgów decydują geny, mamy ogromne zróżnicowanie, od całkowitego lub częściowego bezmózgowia, wynicowania mózgu i małogłowia po normalne mózgi.  </a:t>
            </a:r>
          </a:p>
          <a:p>
            <a:pPr eaLnBrk="1" hangingPunct="1">
              <a:spcBef>
                <a:spcPct val="0"/>
              </a:spcBef>
              <a:spcAft>
                <a:spcPts val="1200"/>
              </a:spcAft>
              <a:buFontTx/>
              <a:buNone/>
            </a:pPr>
            <a:r>
              <a:rPr lang="pl-PL" altLang="pl-PL" sz="2000"/>
              <a:t>W efekcie ludzie mają bardzo zróżnicowane możliwości poznawcze i  afektywne, zależnie od swoich mózgów.</a:t>
            </a:r>
          </a:p>
          <a:p>
            <a:pPr eaLnBrk="1" hangingPunct="1">
              <a:spcBef>
                <a:spcPct val="0"/>
              </a:spcBef>
              <a:spcAft>
                <a:spcPts val="1200"/>
              </a:spcAft>
              <a:buFontTx/>
              <a:buNone/>
            </a:pPr>
            <a:r>
              <a:rPr lang="pl-PL" altLang="pl-PL" sz="2000"/>
              <a:t>Nie ma ostrych granic pomiędzy umysłami ludzi i zwierząt, chociaż jest oczywiście wielka różnica dla normalnych mózgów.</a:t>
            </a:r>
          </a:p>
          <a:p>
            <a:pPr eaLnBrk="1" hangingPunct="1">
              <a:spcBef>
                <a:spcPct val="0"/>
              </a:spcBef>
              <a:spcAft>
                <a:spcPts val="1200"/>
              </a:spcAft>
              <a:buFontTx/>
              <a:buNone/>
            </a:pPr>
            <a:r>
              <a:rPr lang="pl-PL" altLang="pl-PL" sz="2000"/>
              <a:t>Zdrowe mózgi mają również oczywiste ograniczenia poznawcze, wynikające z niewielkiej pojemności pamięci roboczej, ograniczenia wyobraźni przestrzennej do 3 wymiarów, szybkości skojarzeń. </a:t>
            </a:r>
          </a:p>
          <a:p>
            <a:pPr eaLnBrk="1" hangingPunct="1">
              <a:spcBef>
                <a:spcPct val="0"/>
              </a:spcBef>
              <a:spcAft>
                <a:spcPts val="1200"/>
              </a:spcAft>
              <a:buFontTx/>
              <a:buNone/>
            </a:pPr>
            <a:r>
              <a:rPr lang="pl-PL" altLang="pl-PL" sz="2000"/>
              <a:t>Natura eksperymentuje, gdyż przyszłość jest niepewna: zmienne są cechy fizyczne jak i psychiczne: od skrajnego altruizmu do egoizmu i psychopatii. </a:t>
            </a:r>
          </a:p>
          <a:p>
            <a:pPr eaLnBrk="1" hangingPunct="1">
              <a:spcBef>
                <a:spcPct val="0"/>
              </a:spcBef>
              <a:spcAft>
                <a:spcPts val="1200"/>
              </a:spcAft>
              <a:buFontTx/>
              <a:buNone/>
            </a:pPr>
            <a:r>
              <a:rPr lang="pl-PL" altLang="pl-PL" sz="2000" b="1">
                <a:solidFill>
                  <a:srgbClr val="FFC000"/>
                </a:solidFill>
              </a:rPr>
              <a:t>Wniosek: zło i dobro w człowieku to nieodłączne cechy ewolucji.</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0478"/>
            <a:ext cx="3810000" cy="28575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4213" y="3079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Erozja: jak działa mózg?</a:t>
            </a:r>
          </a:p>
        </p:txBody>
      </p:sp>
      <p:sp>
        <p:nvSpPr>
          <p:cNvPr id="39939" name="Rectangle 3"/>
          <p:cNvSpPr>
            <a:spLocks noChangeArrowheads="1"/>
          </p:cNvSpPr>
          <p:nvPr/>
        </p:nvSpPr>
        <p:spPr bwMode="auto">
          <a:xfrm>
            <a:off x="611188" y="3173413"/>
            <a:ext cx="82137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300"/>
              </a:spcAft>
              <a:buFontTx/>
              <a:buNone/>
            </a:pPr>
            <a:r>
              <a:rPr lang="pl-PL" altLang="pl-PL" sz="2000"/>
              <a:t>Dialog króla Milindy z buddyjskim mędrcem Nagaseną sprzed 1600 lat. </a:t>
            </a:r>
            <a:br>
              <a:rPr lang="pl-PL" altLang="pl-PL" sz="2000"/>
            </a:br>
            <a:r>
              <a:rPr lang="pl-PL" altLang="pl-PL" sz="2000"/>
              <a:t>W odpowiedzi na pytanie „Skąd się biorą skłonności” Nagasena odpowiada: </a:t>
            </a:r>
            <a:br>
              <a:rPr lang="pl-PL" altLang="pl-PL" sz="2000"/>
            </a:br>
            <a:r>
              <a:rPr lang="pl-PL" altLang="pl-PL" sz="900"/>
              <a:t/>
            </a:r>
            <a:br>
              <a:rPr lang="pl-PL" altLang="pl-PL" sz="900"/>
            </a:br>
            <a:r>
              <a:rPr lang="pl-PL" altLang="pl-PL" sz="2000"/>
              <a:t>– Kiedy pada deszcz, dokąd płynie woda? </a:t>
            </a:r>
            <a:br>
              <a:rPr lang="pl-PL" altLang="pl-PL" sz="2000"/>
            </a:br>
            <a:r>
              <a:rPr lang="pl-PL" altLang="pl-PL" sz="2000"/>
              <a:t>– Będzie płynąć po pochyłościach gruntu. </a:t>
            </a:r>
            <a:br>
              <a:rPr lang="pl-PL" altLang="pl-PL" sz="2000"/>
            </a:br>
            <a:r>
              <a:rPr lang="pl-PL" altLang="pl-PL" sz="2000"/>
              <a:t>– A gdyby deszcz spadł ponownie, dokąd by płynęła woda? </a:t>
            </a:r>
            <a:br>
              <a:rPr lang="pl-PL" altLang="pl-PL" sz="2000"/>
            </a:br>
            <a:r>
              <a:rPr lang="pl-PL" altLang="pl-PL" sz="2000"/>
              <a:t>– Płynęłaby w tym samym kierunku, co pierwsza woda. </a:t>
            </a:r>
            <a:br>
              <a:rPr lang="pl-PL" altLang="pl-PL" sz="2000"/>
            </a:br>
            <a:endParaRPr lang="pl-PL" altLang="pl-PL" sz="1200"/>
          </a:p>
          <a:p>
            <a:pPr eaLnBrk="1" hangingPunct="1">
              <a:spcBef>
                <a:spcPct val="0"/>
              </a:spcBef>
              <a:spcAft>
                <a:spcPts val="1200"/>
              </a:spcAft>
              <a:buFontTx/>
              <a:buNone/>
            </a:pPr>
            <a:r>
              <a:rPr lang="pl-PL" altLang="pl-PL" sz="2000"/>
              <a:t>Uczymy się nowych rzeczy w oparciu o posiadaną wiedzę. </a:t>
            </a:r>
          </a:p>
          <a:p>
            <a:pPr eaLnBrk="1" hangingPunct="1">
              <a:spcBef>
                <a:spcPct val="0"/>
              </a:spcBef>
              <a:spcAft>
                <a:spcPts val="1200"/>
              </a:spcAft>
              <a:buFontTx/>
              <a:buNone/>
            </a:pPr>
            <a:r>
              <a:rPr lang="pl-PL" altLang="pl-PL" sz="100"/>
              <a:t/>
            </a:r>
            <a:br>
              <a:rPr lang="pl-PL" altLang="pl-PL" sz="100"/>
            </a:br>
            <a:r>
              <a:rPr lang="pl-PL" altLang="pl-PL" sz="2000">
                <a:solidFill>
                  <a:schemeClr val="tx2"/>
                </a:solidFill>
              </a:rPr>
              <a:t>Wnioski: Żeby szukać, trzeba najpierw znaleźć. </a:t>
            </a:r>
            <a:br>
              <a:rPr lang="pl-PL" altLang="pl-PL" sz="2000">
                <a:solidFill>
                  <a:schemeClr val="tx2"/>
                </a:solidFill>
              </a:rPr>
            </a:br>
            <a:r>
              <a:rPr lang="pl-PL" altLang="pl-PL" sz="2000">
                <a:solidFill>
                  <a:schemeClr val="tx2"/>
                </a:solidFill>
              </a:rPr>
              <a:t>Kolejność uczenia ma znaczenie, najpierw nauka, potem filozofia czy teologia!</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4" y="1051454"/>
            <a:ext cx="8686800" cy="20134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dirty="0" smtClean="0">
                <a:latin typeface="Arial Unicode MS" pitchFamily="34" charset="-128"/>
                <a:ea typeface="Calibri" pitchFamily="34" charset="0"/>
              </a:rPr>
              <a:t>Włochate mózgi</a:t>
            </a:r>
          </a:p>
        </p:txBody>
      </p:sp>
      <p:sp>
        <p:nvSpPr>
          <p:cNvPr id="44035" name="Rectangle 3"/>
          <p:cNvSpPr>
            <a:spLocks noChangeArrowheads="1"/>
          </p:cNvSpPr>
          <p:nvPr/>
        </p:nvSpPr>
        <p:spPr bwMode="auto">
          <a:xfrm>
            <a:off x="611188" y="4059238"/>
            <a:ext cx="82137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dirty="0" smtClean="0"/>
              <a:t>Podstawa teorii </a:t>
            </a:r>
            <a:r>
              <a:rPr lang="pl-PL" altLang="pl-PL" sz="2000" dirty="0"/>
              <a:t>asocjacyjnego uczenia się:</a:t>
            </a:r>
            <a:br>
              <a:rPr lang="pl-PL" altLang="pl-PL" sz="2000" dirty="0"/>
            </a:br>
            <a:r>
              <a:rPr lang="pl-PL" altLang="pl-PL" sz="2000" dirty="0"/>
              <a:t>neurony, które są jednocześnie aktywne, wzmacniają swoje połączenia. </a:t>
            </a:r>
          </a:p>
          <a:p>
            <a:pPr eaLnBrk="1" hangingPunct="1">
              <a:spcBef>
                <a:spcPct val="0"/>
              </a:spcBef>
              <a:spcAft>
                <a:spcPts val="1200"/>
              </a:spcAft>
              <a:buFontTx/>
              <a:buNone/>
            </a:pPr>
            <a:r>
              <a:rPr lang="pl-PL" altLang="pl-PL" sz="2000" dirty="0"/>
              <a:t>To słynna reguła Donalda </a:t>
            </a:r>
            <a:r>
              <a:rPr lang="pl-PL" altLang="pl-PL" sz="2000" dirty="0" err="1"/>
              <a:t>Hebba</a:t>
            </a:r>
            <a:r>
              <a:rPr lang="pl-PL" altLang="pl-PL" sz="2000" dirty="0"/>
              <a:t> (1949) i Carla </a:t>
            </a:r>
            <a:r>
              <a:rPr lang="pl-PL" altLang="pl-PL" sz="2000" dirty="0" err="1"/>
              <a:t>Wernicke</a:t>
            </a:r>
            <a:r>
              <a:rPr lang="pl-PL" altLang="pl-PL" sz="2000" dirty="0"/>
              <a:t> (1900). </a:t>
            </a:r>
          </a:p>
          <a:p>
            <a:pPr eaLnBrk="1" hangingPunct="1">
              <a:spcBef>
                <a:spcPct val="0"/>
              </a:spcBef>
              <a:spcAft>
                <a:spcPts val="1200"/>
              </a:spcAft>
              <a:buFontTx/>
              <a:buNone/>
            </a:pPr>
            <a:r>
              <a:rPr lang="pl-PL" altLang="pl-PL" sz="2000" b="1" dirty="0">
                <a:solidFill>
                  <a:srgbClr val="FFC000"/>
                </a:solidFill>
              </a:rPr>
              <a:t>Neuronalny determinizm</a:t>
            </a:r>
            <a:r>
              <a:rPr lang="pl-PL" altLang="pl-PL" sz="2000" dirty="0"/>
              <a:t>: wynik doświadczeń życiowych, wychowania, prania mózgu; </a:t>
            </a:r>
            <a:r>
              <a:rPr lang="pl-PL" altLang="pl-PL" sz="2000" dirty="0">
                <a:solidFill>
                  <a:srgbClr val="FFFF00"/>
                </a:solidFill>
              </a:rPr>
              <a:t>nie możemy myśleć inaczej, niż pozwala na to aktywność neuronalna</a:t>
            </a:r>
            <a:r>
              <a:rPr lang="pl-PL" altLang="pl-PL" sz="2000" dirty="0"/>
              <a:t>. </a:t>
            </a:r>
          </a:p>
          <a:p>
            <a:pPr eaLnBrk="1" hangingPunct="1">
              <a:spcBef>
                <a:spcPct val="0"/>
              </a:spcBef>
              <a:spcAft>
                <a:spcPts val="1200"/>
              </a:spcAft>
              <a:buFontTx/>
              <a:buNone/>
            </a:pPr>
            <a:r>
              <a:rPr lang="pl-PL" altLang="pl-PL" sz="2000" dirty="0"/>
              <a:t>Niebezpiecznie jest zaczynać od antycznych koncepcji, pozostawia to trwałe ślady w sposobie myślenia, argumenty naukowe wówczas nie </a:t>
            </a:r>
            <a:r>
              <a:rPr lang="pl-PL" altLang="pl-PL" sz="2000" dirty="0" err="1"/>
              <a:t>przekonywują</a:t>
            </a:r>
            <a:r>
              <a:rPr lang="pl-PL" altLang="pl-PL" sz="2000" dirty="0"/>
              <a:t>.  </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52500"/>
            <a:ext cx="4064000" cy="3048000"/>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017588"/>
            <a:ext cx="4286250" cy="2981325"/>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mtClean="0">
                <a:effectLst>
                  <a:outerShdw blurRad="38100" dist="38100" dir="2700000" algn="tl">
                    <a:srgbClr val="000000"/>
                  </a:outerShdw>
                </a:effectLst>
                <a:ea typeface="Calibri" pitchFamily="34" charset="0"/>
              </a:rPr>
              <a:t>O czym to będzie</a:t>
            </a:r>
          </a:p>
        </p:txBody>
      </p:sp>
      <p:sp>
        <p:nvSpPr>
          <p:cNvPr id="24579" name="Symbol zastępczy zawartości 2"/>
          <p:cNvSpPr>
            <a:spLocks noGrp="1"/>
          </p:cNvSpPr>
          <p:nvPr>
            <p:ph idx="1"/>
          </p:nvPr>
        </p:nvSpPr>
        <p:spPr>
          <a:xfrm>
            <a:off x="698500" y="2357438"/>
            <a:ext cx="7772400" cy="3422650"/>
          </a:xfrm>
        </p:spPr>
        <p:txBody>
          <a:bodyPr/>
          <a:lstStyle/>
          <a:p>
            <a:r>
              <a:rPr lang="pl-PL" altLang="pl-PL" dirty="0" smtClean="0">
                <a:ea typeface="Calibri" pitchFamily="34" charset="0"/>
              </a:rPr>
              <a:t>Nauka-religia-kultura: skąd się wzięło myślenie magiczne?</a:t>
            </a:r>
          </a:p>
          <a:p>
            <a:r>
              <a:rPr lang="pl-PL" altLang="pl-PL" dirty="0" smtClean="0">
                <a:ea typeface="Calibri" pitchFamily="34" charset="0"/>
              </a:rPr>
              <a:t>Jak magia wpływała na świat?</a:t>
            </a:r>
          </a:p>
          <a:p>
            <a:r>
              <a:rPr lang="pl-PL" altLang="pl-PL" dirty="0" smtClean="0">
                <a:ea typeface="Calibri" pitchFamily="34" charset="0"/>
              </a:rPr>
              <a:t>Magiczne myślenie w naszych czasach: religia, sport, polityka,  </a:t>
            </a:r>
          </a:p>
          <a:p>
            <a:r>
              <a:rPr lang="pl-PL" altLang="pl-PL" dirty="0" smtClean="0">
                <a:ea typeface="Calibri" pitchFamily="34" charset="0"/>
              </a:rPr>
              <a:t>Czemu cierpimy na niedomiar rozumu, czyli dlaczego ten typ już tak ma. </a:t>
            </a:r>
          </a:p>
          <a:p>
            <a:r>
              <a:rPr lang="pl-PL" altLang="pl-PL" dirty="0" err="1" smtClean="0">
                <a:ea typeface="Calibri" pitchFamily="34" charset="0"/>
              </a:rPr>
              <a:t>Memy</a:t>
            </a:r>
            <a:r>
              <a:rPr lang="pl-PL" altLang="pl-PL" dirty="0" smtClean="0">
                <a:ea typeface="Calibri" pitchFamily="34" charset="0"/>
              </a:rPr>
              <a:t> i teorie spiskowe. </a:t>
            </a:r>
          </a:p>
          <a:p>
            <a:r>
              <a:rPr lang="pl-PL" altLang="pl-PL" dirty="0" smtClean="0">
                <a:ea typeface="Calibri" pitchFamily="34" charset="0"/>
              </a:rPr>
              <a:t>Czy możemy coś z tym zrobić? </a:t>
            </a:r>
          </a:p>
          <a:p>
            <a:endParaRPr lang="pl-PL" altLang="pl-PL" dirty="0" smtClean="0">
              <a:ea typeface="Calibri" pitchFamily="34" charset="0"/>
            </a:endParaRPr>
          </a:p>
        </p:txBody>
      </p:sp>
      <p:sp>
        <p:nvSpPr>
          <p:cNvPr id="24580" name="AutoShape 2" descr="data:image/jpeg;base64,/9j/4AAQSkZJRgABAQAAAQABAAD/2wCEAAkGBxQQEhUUEBIUEBAQEBAQEBUQFRQSFRAVGBQXFhUUFRcYHCggGBolHBUUITEhJSkrLi4uGB8zODMsNyotLysBCgoKDg0OGhAQGiwkICQsLCwsLCwsLDQsLCwsLCwsLywsLCwsLCwsLCw0LCwsLCwsLCwsLCwvLCwsLCwsLCwsLP/AABEIAOEA4QMBEQACEQEDEQH/xAAcAAEAAgMBAQEAAAAAAAAAAAAABgcBBAUCAwj/xABPEAABAwICBQYJBgwEBQUAAAABAAIDBBEFEgYTITFRByJBYXGBFDIzc3SRobGyI0JSgrPBFSQlNDVDU2JykqLhY5PC04PD0dLwVGSEo7T/xAAbAQEAAgMBAQAAAAAAAAAAAAAAAQQCAwUGB//EAD4RAQACAQICBgcGBAQHAQAAAAABAgMEERIhBTEyQVFxExQzYYGRwQYiNHKhsVLR4fAVQ1OCIyRCRJKi8Rb/2gAMAwEAAhEDEQA/ALxQEBAQEBAQEBAQEBAQEBAQEBAQEBAQEBAQEBAQEBAQEBAQEBAQEBAQEBAQEBBpYhisNOCZpGsAF9u0+obVja8V627Fp8mWdqV3fSgro52B8TxIw3sW8QbEHpBB6CpraLRvDHLivitNLxtLZUtYgICAgICAgICAgICAgICAgICAgICAgIMFyDiYnpRBDsza1/Q2PnHt2dHWLrVbLWq7g6PzZee20eMoNj/KE43a14iH0YrPk73A5WnvPYqt9TLvaToSsc5jfz6v6oNWY/I83bzN/OJzv67OOxv1QFVtkmXex6OlI2n5d3y7/imvI1jNpJaZ52SDXx3+kNkg7SMp+qVa0d+c1cL7R6X7tc8d3KfotlX3kxAQEBAQEBAQEBAQEBAQEBAQEBAQEGpiOJRU7c88rIm8XuAv1AdJ6gsbWisbzLbhwZM1uHHWZn3I1ienDGsDoW3a5oc18vMbY7nWJBseBIPUtNtRERydPD0Re1trztt3RzlAsY00kncGNc+ZznBrWR3YwkmwANszjfcQGnrVW2ebTs72n6Lx4a8UxEbd885/o7eGcntTUC9dOKeN20w01sxuPnu3X7c62101p7U/JQz9N4cc7YK8U+NvpH/x3YKfB6A6smmEg2EykSvB/ec6+X2BbYjDTlyc++TpHVxx/emPdyj9Grp1oPDPA+akjbHPG0yARANbO0C5BaNma1yCFjnwVtXevW3dGdLZcOWKZZmazy59ypsExJ1LPFOzfFI19vpDc5ve0kd659LcNos9fqcEajDbFPfH69z9J0s7ZGNew5mSNa9hHS1wuD6iuzE7xu+a3pNLTWeuOT6qWIgICAgICAgICAgICAgICAgICAgIKPx/RusrsSq42lrnxnWNMri0al22IM2HoIGzZcG6598Nr5Jev03SWHTaPHtG2/KdvGOvdFcTa8OaJMwc0GNzHHyUkfMey3RuB+sFXyRMOtoslbRO3z8Yl8aOpMMjJGeNFIyRt+LXBw9ywrO07rWbHGTHak98THzfoHF4/wAI4e7UOc01EAkhLXFpzWDmtJG4EjKR1lde336cu988wT6rqo9JG/DO0w/PccRJDWtJeTlDQCXE8A0bSepcjaZnZ9FnJWteKZ5ePc/QWikb6TDohVkNdDC50mb9WwFzg0/wssO5dbHE1xxxPnmttXPq7ThjlM8v7978+OIJJAsCSQOAvsC5M9b6HSJisRPXsurkjxjX0hhcbvpXZBxMbrlh7uc36oXR0t+Km3g8V0/pfRan0kRyvz+Pf/NOlacMQEBAQEBAQEBAQEBAQEBAQEBAQEEK02iNNUU9axxjBzUFU9oBLI5vJym+yzJLHbfeFpyRtMWjydDSTGTHbDP5o8464+MK40lY+ePWyi1S2SSnq7AAGppxteAAPKQ7dmy8SrZY3jeevvd7QZIxZOCOzPOPyz3fCUVuqT0kSt/kbxnWQSUzjzoHZ4/NvO0dzr/zBdHSX3rw+Dxv2h0vBljNHVbr84djGMSoMHcXmINnnL5PkmZpJSXXdzzsAud1wOpbL2x4ufepafBq9f8Adid4rtHOeUfBWul+nk1eNWBqKa+1jTd0lt2sd09g2duxUsuotk5Ryh6fo/ofFpZ47TxW8e6PKESVd2Ep5NsZ8Fro8xtHP8hJw5xGQ9zg3bwJW/T34bx73L6Z03p9LO3XX70fX9F+BdV4FlAQEBAQEBAQEBAQEBAQEBB85JQO1Y2tsPg6Y8Vrm0ylryzEbiR3pvI1hjerNpRdn0gNresjpHZ7VlF/FDcxmgZWU0kLiDHPEWhwsbXF2vHGxsR2LKYi0bNmLJOO8XjuVdWzQjCp5JXBmItqIYZmudfWVNK5rOa3i6O5Nt+YrRbbgnfrdfFx+tVivZ2nbynn+kq9qGBrjl8QgPZf6Dhmb3gGx6wVz7xtL1+mycdObsaFY14HWRSk2jzaubhq37HE9mx31VnhvwXiVfpPTesaa1Y645x5wtPlYwbwij1rReSlOsHExnZIOy1nfVV3VU4qb+Dy3Qep9DqYpPVbl8e5SK5r3AiQG3Um3giZiI59T9HaI4k6qo4ZXgh74wH3FruaS1x7CWk967GK3FSJl841uGuHUXpWeUTy8nYWaqICAgICAgICAgICAgICD5zyZWkqJnaBzDMtKTWoPlJIg5OI7QUHCix2aCKaCIuzBuvhy7XBrSDMxo6ebdwA4P6lnE8hCqZ7sQknic4OdWMZPG55sBUQ7Gn60bntNuN+ha7VdHTangrEz/08vhLq6H4U6CcsqI8s0LDqibOGRzrktI2XBzbd/PWutNp5rGt1vHiiMduUzzdjTrCWz0z5Mo10DdYHjYXMHjscekWuR1jrKjNSJrujojW3xZ4pM/dty+Lhu5R5nUJpXRNLzEYDMXG5ZbLtZbxsuy99+2y1zqZ4OHZ2a9C441Hpoty3329/n4IY0XIABJOwAC5PYBvVaImep3LZK1jeZSPAtCqqrsWxljOlzt3r3d1yRwVimmtbrcfVdNYcXKvOVj4ByaQQWdMTK8dAJAH1t/e3KrdNPWrzuq6Wz5+W+0JxBC2NoawBrGgNa1osGgbgAt7mTMzO8vd0QXQLoMoCAgICAgICAgICAg5uNy5Wt63fcsL9Q5HhC1pNeg8vnQaFXNsQRplTq62leN/hULO57tW72PKyqOdp/hraCrLoLNGZtRGBsyEk5m9Qvm2cCptDPHO08+91aHG2ytDwBm3Ovv7CsUWrNZ2luyYpG9pY8HK9rmOHEOBBHqKiYKXmlotHchg0FqI6aWpnGWKCJ8uW+R0oaL2BIJF+y23etFdN3y9Nk6bjlXHHNGdHsQkkrYoi1kURcC6NgNnjIXgSOJzPG7YTbqW7grSOTm+ny57b5J3h163EwJHgQQG0jxtYSdjiOKoWvO71eHS14K856vc3cAp5q6TVU9NTlwaXuLmlrWNva5N+JGxZUi2Sdohr1d8Glpx5Jn3eL44u+WkldDPTwMkZa4yXBBFwWkO2ghY34qTtMNun9FqMcZMdpmJaf4XP7GD/AC/7rHilv9Xr4yx+Fj+yg/y/7pxHq9fGVuckNfJNSSaxxdq6l7I7/MbkY7KOoFxsOhdDS2mac/F5Dp7FTHqY4Y23iN06VlxBAQEBAQEBAQEBAQcnSZh1OYfMcHHs3H3j1LG0chExVLUlnwpBh1Ug0qqq2IOA2sY2qhc/xIpWzOt/h88DvLQO9ZwOdpDiL6+oLsuZ8z2sjY3ua1o9invE1wTk7FKySSrmdJM5hZE1j36uImx2Bx55uOAAF9nSpmNo5m7k4jhr4SC4gkuAaG73kmwAbvJK1wJ1ptGW4TUtO8UMjT2iOxWy3ZbMHtK+ahcKhy4pGPNe2maVptPN08FfuzP99ZXeVk87J8RXOt1vZ4fZ18oWLyIj5Wp83D8Tlb0fXLz32j7GPzn6OVyv/pD/AOPD73rXq/afBa+z/wCFn80/RCVWdwQXHyKfmc3pbvsol0dJ2Pi8b9ofxNfyx+8rDVpwRAQEBAQEBAQEBAQeJYw5pa4Xa4FpHEHYQgrDSKlfRPs8ExOPycnQf3XHod1dPQtU12S5BxccVGw+EmNDip2HNrMb4bSdybDnOkO0uPOO/wDdHBSLC5MMCAvWzjYMzKUEbTvD5B7Wj63UsupCYYjV/Od0bhwWuZ3S+WjdBrXeEyC9rtpwegbnP7TtA6r8VnWEPtygfo2s9Fm+Eqb9mW7T+1r5qLiZbFmfwwf/AJGKvbtOzhj/AIXz/dpVvlJPOSfEVQnresxdivlCxuRHylV5uH4nq3o+uXnvtH2cfnP0cjlf/SB9Hh/1LXqu2tdAfhf90/RClXdsQXLyJ/mc3pj/ALKJdDSdj4vHfaH8TX8sfvKwlacEQEBAQEBAQEBAQEBB86iBsjSyRoexws5rgHBw4EHegrTS7QeONwdSOLM5N4n3c1vW128DqN+7csLchxWaHOI2uLj1WaPbdYbpeZtA5hZ0RYXbQQ9xFuw2sfYp3GaLk+qHPbrnxNjzDWZHkvy32hvNte3TfYnELHfI1jWtaA1kbQyNrfFY0CwAUTO45LIzVzCIXDBzpSPms4DrO4evoU1jcTeNgaAGizWgAAbgBsAC2ocHlA/RtZ6LN8Kxv2Zb9N7WvmpSWmezFI3OY5rHthLHFpDX2pGA5Sdh28FWt2nawTE4piJ8f3cis8o/zj/iKoz1vVYuxHlCx+RDylV5uD4nq3o+uXnftH2cfx+jj8rx/KJ9Hh/1LDVR99Z6BtEaXnPfP0Qv1+pVtpdrjr4x8wFGa5uRQfiUvpb/ALKJdDSdj4vG/aD8TH5Y+qwVacIQEBAQEBAQEBAQEBAQRrEpM8jj0DmjsH97rTad5S05ZAFA5FZi5ZuKDi1WlGXe+3abKdhsYdW1NSQIYJZA7c4sc2PtL3Wb7VPCLHwDChTR2JDpHnNK4fOdwH7o3D19K2RGyHTUiP8AKB+jav0WX4Vhfsy36X21fOFSR6XCt8DhMRjkp3c52YOa8Ngcy42Ai++3tVeb8W0Ozj0k4rXtvyn+aL1Xjv8AOP8AiKoT1vV4+xHlCT8nelTMOlkMzHOjmY1pMdi5paSQbEi42n2Lfgyxjmd3M6W0F9XSvBPON+vv3WAeVWh+jOf+G3/uVr1rG4H+Bav3fN5PKvRfQqP8tn/enrWNP+A6v3fNVOk+JMqqqWeKPVRyuBa02uLNDSTbZckEm3FUclotaZh6nQ4L4MFcd53mFq8iw/EZPS5Ps41e0vY+LzHT/wCKj8sfVP1ZcMQEBAQEBAQEBAQEBB5kdYE8ASkiIPctCWvMLoIlpDRZzvIA4G11MCzNHMPpxDHLDTxROkjY4lkbQ65Avd1rnbdbYQ7SkEBBFOUbHoKWlLKlj5G1QfAGRkNcQW852Y7rXG3btI2LXkvFY5rmi0982T7k7bc+ahKKsjhm1jWPAZmyXIcDdpAzje3fvBd2BVfuz1O7MZqxteN/fD6thMgLw+O17u8oQwu22JDCAd/StM4u/d0aa/fataWn4MeDf4kf/wBv+2o9HH8UNvrd/wDTt8jwU/TZ6p/9tPRx4o9dvH+Xb5MGnP02/wAlR/tKfRR4wx9ft/p2YEH77f8ALqf9pPRR4sf8Rt/pyunkifE2ldEyUSS610sjcr2OYHANGxwBI5u8bOhXNPwxXaJec6Z9LbNGS9domNo+Cdqw5AgICAgICAgICAgICDXxB1on/wAJHr2KLdQitlpS8SBBxcTZdBLtBps1KG/spHs9ucfEttepCQrIEBBU/L14lJ/HUfCxVtR1Q7HQ/av5Qhc+iwbhUNcC4vkqHMe02yiPM5jSBa98zP6upapp9zidHHqpnVTh7tninqHRUPMOXPUuBt/A3dwK02najo4Yi2o590OaayT9o/8AmK0untHg3cCoZq2dkEb3ZpCblxcQxoF3OPUAO82HSsqUm9uGFfVammmxTktHV+qTaZaASUMGvZOZ2NLWygtyFlzYOHONxcgdV1vy6eaV3id3L0HTFdTl9HasRM9X8kFJVZ2095F/z6T0ST7SJWtJ2/g4f2h/D1/N9JXWug8eICAgICAgICAgICAg0sYPyTvq/EFjbqEbJstSXylKDk1pQd7k9fdsw4PYfW0j7lsqhLlmCAgqjl48Sk/jqPhYq2o6odnoftX8oMSZ+SHUtrOgwvDq23Aume6T2M9qWj/h7e5GGf8Am4yeNphApfzNo/8AdP8Agaqd+y9Hpvbz5OWtTpLT5FcJ8tVOHCniPqdIR/QO4q7pKddnl/tBqN5rhjzn6JbhGJx4xS1LNmQy1FNs6Wfq5B2tLT2gqxW0ZKzDk5sN9Fmpbv2i381B1UDonujeLPje6N44OaSD7QuXMbTs93jvGSsXjqmN065Fh+PSeiP+0jVnSdufJxPtB+Hr+b6SupdB5AQEBAQEBAQEBAQEBBzscfaO3S5w9m3/AKLC/UOJHB0la0vnNGg4eJDgg7HJ5M28zL8+7HW4tAts7CfaFsqhNFmCAgqzlwhMgo2De+Sdg7XCMD3qvnjfZ1+ibcPHPhDr4jgE5qqslg8Emwl1JG4OaSHNaMoLd42mT1LKazvPhs0489Ix027UX3VNOfxSPrqHn+hqo37L1em9tPk5fZtPQB09S1OhM7c5XvPSvw3BzHCx752wZAIml7tdKec4AXvYvcexq6W3Bi2jreGjJXVa7jvMRWZ35+EIryQxVFPUSRy088cM8QOaSKRrWvYebckWFw53qC06aLVtMTDqdO2w5cdbUtEzE90x1S5XK7hOorda0WZVMz/8RlmvHqyH6xWvU02vv4rXQWo9JgnHPXWf0n+5bPIoPxyX0V32jFlpO1Pkw+0PsKfm+i6FfeREBAQEBAQEBAQEBAQcrFXXcBwbf1n+y13S0HlYDRqnoI9iVRlBPBSNTR+vMErZeDueOLT4w9X3KYFuRyBwBBuCAQR0g7QVtQygIIHyiwCSrwtrtgNYSe50Rt32stOTnaroaK3Djyz7mhg2mtRJijqZzmPpX1NRC27QHMDc4ZlcLby0b771FckzfbubsmipXTekjtbRKvMZg1Uer/Z1dRH/AC5W/cqeWNo2ej0NuK3F4xDd5OMJ8Kr4gRdkJ8Ik7GEZR3vLPamCnFeDpfUeh01tuueXz/os3TbT0YbKyJsOve+PWO+U1YYCSG/NN72d6utW8ufgnbZ5zo/oq2rrN+LaInbqRo8sTv8A0bQOn5Yk26uYFq9b9zof/neXtP0/qkfKfh7avDjLHzjBlqYyPnMI5/dldm+qFt1FeLHvDn9EZpwauKT3/dn+/NEORP8AO5vRf+YxaNJ2pdb7Q+xp5/RcqvvJiAgICAgICAgICAgIOLWOu9x67erYtNutLTlKgcqulQRLFp8zg0dp+5ZQMwjYoFh6D4jrITG486E2HWw+L6to9S2VlCSLIEFd8r9FK9lNJE1xEL5S5zN7CchYRbaNrTtC05azO2zo9HZKVm0W71aYdUvp5mSjykUjZOdfaQbkO6du2/aq8bxO7s2rXJSa90mO1BkZnd40tTUSutuu7K427ytOWd43XtBXhnhjuiIbGhOlJw2V79WJWSsDHtvlcLG4INj6kw5fRzuy6R0HrdIji2mHO0hxd9bUSTyDK6QizQbhjQAGtB6gBt6TcrHJfjtvKzpNNXTYox17v1lzlgsJK3TepFF4EMmryGLPY6zVH9Xvta3Nvbd61u9Pbg4HM/wrD6z6xz369u7d3+RL87m9G/5jVs0nalS+0Hsaef0XKr7yggICAgICAgICAgIPMj7Ak9AJUSOA5y0palS9BwMQm6ACSTYAbSSdgAHSUEMoqvWOLjsJJ2HeOorIddjgAoEk5PZCal9twgdftzst96zqhYazGEGrizrQSkbCIZSOohhUT1MqdqPN+eKOkqhKYM4cWB7iKjntAbvF/GB2gWaVS4rRO083qPQ4LU9JWZifc+1Th80mUPYImNzEiNzX3cbbRnIy7hsudyia1t7mePLlwb8O1vfzfP8AAnU/vlhb9xUejp4s/XdVPdH6n4F/dHfVRj3QqJrSGcZtTbviPhL2MIH0YvrVN/c0KJ4fD9WW+on/ADP/AF/qNw5jTd7acsG14bUS5iBvDTm39xUb18P1ZejzTy9LP/iuLQHBaWGFs9I11qmNpJkN3AXPM7je+07lexRXbeve8tr8ueck4807zWfglS2qIgICAgICAgICAgINHFZrNA47T2D+/uWF55bDgzzWWtLkVdfZBs6IUnhExlI+Tg8Xg6QjZ/KDftLVnWEIppbhwgr5g0WbI4TD64zO/qzJPWlqjcoEz5MYdtQ/zUY/qcfe1ZVQnizBBp4x+bzeYl+AqJ6mVO1HmqHS2ERumI2FwqLkbyC2jcPiPrVTM9D0bO8xHl9UChhzua0Wu5zWi/Em33qnEbzs9Le0VrNvBcuKclVN4MW04cKprLske8kSOA3Pb4oB6hsur9tNXh5dbyWHpvPGWJv2fDbuU3LEWuLXNyua4tcCLFrgbEHrBVDbZ66t4tEWieUrA5KtFqetbO+pZrdW5kbG3c0C4Jc7mkXO5WdNiraJmYcHprXZsFq0xzt3obpFQtp6qeJl8kU8jGX35Qdl+Jt0rRkrFbTDsaTNbLgpe3XMLz5OP0bTebd9o5dHB7OHiuk/xeTzSVbVEQEBAQEBBi6BdAugXQYugj+I1OZxPRuHYtNp3lLgYhVWUDkUdLJWSiKPZ0yO3iNnS49fAdJWUQLNw6iZTxtjjFmMFhxJ6XE9JJ2rZshBuUKAOqWOG8QtB/mcR71hbrEZdGsUrB5PIQ2lJG980jndVrNA9TQe9bKoSe6yC6DUxbyE3mZfgKieplTtQqrT0eMfpMm9gpGf6FUz9TvdFT9/4x9UBwzy0XnovjCqV7UPS5/ZW8p/Z+lcTxJlOGOlOVskrIc3Q1z7hpPVew711ZtEdb59jxWyTMV7o3+SseV/RfKfDYW812VtUB0Hc2Xv2NP1etVNTi/64+L0PQeu/wC3v/t/k3+Q/wAhU+eZ8Cy0nZlp+0HtqeX1V3psfyhVeky+9Vcvbl3ujvwuPyXTyd/o2m80fjcuhh7EPIdJfisnmka2qJdAugXQLoM3QYugxdAugxdAug1MRqMrbDe7Z3dKxtPIRqsv0LUlHqqKSR7Y2C75HZWjcL8SegAXJ7FMcxPcBwllJFkbznnnSv6ZHfcBuA6O25O2I2Q6WZSIDpM/WTvPQ0ho7hb3grVbrS4T41A7GjGNeDOLXbYnm7h9E/SCyidhPoKhrwHMcHNO4hZ7ofTMpGtibvkZfMy/AVE9TKnahV2nnkWni2tB7qlg9wCq5+y73RXtfl+yA4X5aLz0XxhU69qHpM/sreU/sunlh/Rx654feVf1Ps3kehPxceUvnydaQtxGldT1NpJomauUO266IjKH9ezYeux6UwZPSV2lPSmknSZoyY+UTzj3T4NzQDR52Huqojcxmdj4XH58ZZsv1jaD1jrCyxY+DeGnpDVxqeC/fttPnup3TM/j9X6VN8RVDL25es6P/C4/KF16AG2HUvmR8RXQw9iHkOkvxWTzSC62qJdBm6BdBm6BdBi6DF0C6DzdBguQcWsmzuJ6Nw7Fpmd5S+bYgd6geWwiORsgHik37CCD71MTtI7ImvtBuDuW5D5z1OVrjvytc7tsLoK88MDydtydq0pa0zrINbOg6VDib4vFcR2GyCTaO6QuqHuY8C7Gh2YdtrH/AM6CtlZlDrYhN8lJ1xSfCVMsqdqFW6XVOspmncb1VxwzSxP+9VM071eh6Nrw5vl9ULwvy8XnovjCqV7UPQZ/ZW8p/ZdPLEfyefSIfvV/U+zeS6E/Fx5Sp3AMYkop2TxeNGdrb2EjTscx3UR6jY9Co0tNJ3h6vVaeuoxTjt3/AKT4v0dhGJR1ULJoXZo5G5hxHFp4EG4I4hdWtotG8PBZcVsV5paOcPzvpc8GuqyNo8LqPtCuXl7c+b3WgjbTY4nwhdWgrvyfS+Yb7yujh7EPHdI/isnm74ctikzmQZBQeroM3QLoCDCDBKDyXINWvlyxuPAezp9ii3UOK2VaUtqFyDYsCg8NBZu2t4cOxZRbZD4T1RG4betbImJFeYto3Ua0vpXMY0m+R2aw6geHUnDA1Z8Dr5bZpI4h/htLie9yiKwPtBoxU/OqT3RtunDA2WaIX8rUTv6g5rB/S0KdoHcwugZSi0QcBvN3E36zdSNqfEHWIsCCLG4vdBX+kDS2N7XbwLA8QXDL7iO5VM9doeh6Kyxe8eKJKk9NydLFdIamqaxlRO6VkW1gdl2G1rmwGY26Tc7Ss7ZLW5TKth0mDDabY67TLmZhxCwWN4dDDsfqKZrmwVEkLH+M1j7AniB0HrG1Z1vavKJV8umwZZi16xMw0M9zvuSeNySfeVjtLfxViPcvLQydzaKnaRa0Ld/rXTxdiHhukJidTeY8ZSFkxWxTfZr0H0DkHsFB6BQZug9IMIMEIPBCDWqIrgjj3oIjXaN1QcTT1DGt+hIwuaOwh1wsZrA1hFicX6qCYfuSOYT3Ob96jgHl+kFbH4+HTHrjdG/3FRwD4HTaZu+gqgfNk+5OCUvpT4zVVDhlpJWAkbZLMA7jtSKSJRHT36LLYh9PBUDwRA8ECDBoxwQeHYe09CDm4norBUNyyNJF7ixUTET1s6ZLY53rO0ucdAab6AP1IfuYsfR18G31vP8Axz83pug1MP1Y9TB7mqeCvgj1nN/FL6N0Kpv2fqNvcnDHgj0+T+KX1boZTfQd3PkHuKnhhj6bJ/FLZh0RpwQcjjbjJKR6sybQj0l/GXdhpmtFgALbFLBsNYg9hqD0Ag9BBkIMoPZQYQYQYIQeS1B5LEGDGg8mJBjVIMapA1aBq0DVoGrQNWgatA1aBq0DVIGrQZEaDIYg9BqDIag9WQZsgzZAsgyg9oMICDFkCyDFkCyDFkDKgxZAyoMZUDKgZUDKgZUDKgZUGcqBlQLIM5UCyDNkCyDNkCyAgyg9IMFAQEGEBBhAQEGEBAQEBAQEBAQEBBlAQEAIMoCAgIMoP//Z"/>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ClrTx/>
              <a:buSzTx/>
              <a:buFontTx/>
              <a:buNone/>
            </a:pPr>
            <a:endParaRPr lang="pl-PL" altLang="pl-PL" sz="2000">
              <a:latin typeface="Arial" pitchFamily="34" charset="0"/>
            </a:endParaRPr>
          </a:p>
        </p:txBody>
      </p:sp>
      <p:pic>
        <p:nvPicPr>
          <p:cNvPr id="245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21431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defRPr/>
            </a:pPr>
            <a:r>
              <a:rPr lang="pl-PL" altLang="pl-PL" dirty="0" smtClean="0">
                <a:effectLst>
                  <a:outerShdw blurRad="38100" dist="38100" dir="2700000" algn="tl">
                    <a:srgbClr val="000000">
                      <a:alpha val="43137"/>
                    </a:srgbClr>
                  </a:outerShdw>
                </a:effectLst>
                <a:ea typeface="Calibri" panose="020F0502020204030204" pitchFamily="34" charset="0"/>
              </a:rPr>
              <a:t>Neuronalny determinizm</a:t>
            </a:r>
          </a:p>
        </p:txBody>
      </p:sp>
      <p:sp>
        <p:nvSpPr>
          <p:cNvPr id="45059" name="Rectangle 3"/>
          <p:cNvSpPr>
            <a:spLocks noChangeArrowheads="1"/>
          </p:cNvSpPr>
          <p:nvPr/>
        </p:nvSpPr>
        <p:spPr bwMode="auto">
          <a:xfrm>
            <a:off x="611188" y="1355725"/>
            <a:ext cx="8213725"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defRPr/>
            </a:pPr>
            <a:r>
              <a:rPr lang="pl-PL" altLang="pl-PL" sz="2000" dirty="0" smtClean="0"/>
              <a:t>Geny określają charakter, predyspozycje, zdolności, ale nie konkretne decyzje. </a:t>
            </a:r>
          </a:p>
          <a:p>
            <a:pPr marL="342900" indent="-342900" eaLnBrk="1" hangingPunct="1">
              <a:spcBef>
                <a:spcPct val="0"/>
              </a:spcBef>
              <a:spcAft>
                <a:spcPts val="600"/>
              </a:spcAft>
              <a:defRPr/>
            </a:pPr>
            <a:r>
              <a:rPr lang="pl-PL" altLang="pl-PL" sz="2000" dirty="0" smtClean="0"/>
              <a:t>Wszystkie przeżycia wynikają z powstania specyficznego stanu mózgu. </a:t>
            </a:r>
          </a:p>
          <a:p>
            <a:pPr marL="342900" indent="-342900" eaLnBrk="1" hangingPunct="1">
              <a:spcBef>
                <a:spcPct val="0"/>
              </a:spcBef>
              <a:spcAft>
                <a:spcPts val="600"/>
              </a:spcAft>
              <a:defRPr/>
            </a:pPr>
            <a:r>
              <a:rPr lang="pl-PL" altLang="pl-PL" sz="2000" dirty="0" smtClean="0"/>
              <a:t>Jakie stany mentalne/neuronalne są nam dostępne? </a:t>
            </a:r>
          </a:p>
          <a:p>
            <a:pPr eaLnBrk="1" hangingPunct="1">
              <a:spcBef>
                <a:spcPct val="0"/>
              </a:spcBef>
              <a:spcAft>
                <a:spcPts val="1200"/>
              </a:spcAft>
              <a:buFontTx/>
              <a:buNone/>
              <a:defRPr/>
            </a:pPr>
            <a:r>
              <a:rPr lang="pl-PL" altLang="pl-PL" sz="2000" b="1" dirty="0" smtClean="0">
                <a:solidFill>
                  <a:srgbClr val="FFC000"/>
                </a:solidFill>
              </a:rPr>
              <a:t>Neuronalny determinizm:</a:t>
            </a:r>
            <a:r>
              <a:rPr lang="pl-PL" altLang="pl-PL" sz="2000" dirty="0" smtClean="0">
                <a:solidFill>
                  <a:srgbClr val="FFC000"/>
                </a:solidFill>
              </a:rPr>
              <a:t> </a:t>
            </a:r>
            <a:r>
              <a:rPr lang="pl-PL" altLang="pl-PL" sz="2000" dirty="0" smtClean="0"/>
              <a:t>nie możemy myśleć inaczej, niż pozwala na to aktywność neuronalna, która jest ukształtowana przez indywidualne doświadczenia  życiowe, wychowanie, kulturę, religię.   </a:t>
            </a:r>
          </a:p>
          <a:p>
            <a:pPr eaLnBrk="1" hangingPunct="1">
              <a:spcBef>
                <a:spcPct val="0"/>
              </a:spcBef>
              <a:spcAft>
                <a:spcPts val="1200"/>
              </a:spcAft>
              <a:buFontTx/>
              <a:buNone/>
              <a:defRPr/>
            </a:pPr>
            <a:r>
              <a:rPr lang="pl-PL" altLang="pl-PL" sz="2000" dirty="0" smtClean="0"/>
              <a:t>Czy jesteśmy odpowiedzialni za swoje myśli, spontanicznie się pojawiające? </a:t>
            </a:r>
          </a:p>
          <a:p>
            <a:pPr eaLnBrk="1" hangingPunct="1">
              <a:spcBef>
                <a:spcPct val="0"/>
              </a:spcBef>
              <a:spcAft>
                <a:spcPts val="1200"/>
              </a:spcAft>
              <a:buFontTx/>
              <a:buNone/>
              <a:defRPr/>
            </a:pPr>
            <a:r>
              <a:rPr lang="pl-PL" altLang="pl-PL" sz="2000" dirty="0" smtClean="0"/>
              <a:t>Wiele czynników wpływa na powstawanie myśli i podejmowania decyzji: nieprzewidywalna sytuacja zewnętrzna stwarzająca unikalny i niepowtarzalny kontekst, plastyczność mózgu i zmiany w ekspresji genów na skutek indywidualnych przeżyć, a także cała indywidualna historia danej osoby określająca dostępne stany mózgu. </a:t>
            </a:r>
          </a:p>
          <a:p>
            <a:pPr eaLnBrk="1" hangingPunct="1">
              <a:spcBef>
                <a:spcPct val="0"/>
              </a:spcBef>
              <a:spcAft>
                <a:spcPts val="1200"/>
              </a:spcAft>
              <a:buFontTx/>
              <a:buNone/>
              <a:defRPr/>
            </a:pPr>
            <a:r>
              <a:rPr lang="pl-PL" altLang="pl-PL" sz="2000" dirty="0" smtClean="0"/>
              <a:t>Nie są to procesy przewidywalne, ale </a:t>
            </a:r>
            <a:r>
              <a:rPr lang="pl-PL" altLang="pl-PL" sz="2000" dirty="0" smtClean="0">
                <a:solidFill>
                  <a:srgbClr val="FFC000"/>
                </a:solidFill>
              </a:rPr>
              <a:t>możemy nauczyć się sceptycznej weryfikacji tego, co nam spontanicznie przychodzi do głowy</a:t>
            </a:r>
            <a:r>
              <a:rPr lang="pl-PL" altLang="pl-PL" sz="2000" dirty="0" smtClean="0"/>
              <a:t>. </a:t>
            </a:r>
          </a:p>
        </p:txBody>
      </p:sp>
      <p:pic>
        <p:nvPicPr>
          <p:cNvPr id="45060"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6113" y="290036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267" y="15340"/>
            <a:ext cx="2099733" cy="1347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r>
              <a:rPr lang="pl-PL" altLang="pl-PL" smtClean="0">
                <a:effectLst>
                  <a:outerShdw blurRad="38100" dist="38100" dir="2700000" algn="tl">
                    <a:srgbClr val="000000"/>
                  </a:outerShdw>
                </a:effectLst>
                <a:ea typeface="Calibri" pitchFamily="34" charset="0"/>
              </a:rPr>
              <a:t>Mózgi i zachowania aspołeczne</a:t>
            </a:r>
          </a:p>
        </p:txBody>
      </p:sp>
      <p:sp>
        <p:nvSpPr>
          <p:cNvPr id="46083" name="Rectangle 4"/>
          <p:cNvSpPr>
            <a:spLocks noChangeArrowheads="1"/>
          </p:cNvSpPr>
          <p:nvPr/>
        </p:nvSpPr>
        <p:spPr bwMode="auto">
          <a:xfrm>
            <a:off x="441325" y="1030288"/>
            <a:ext cx="83550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en-US" altLang="pl-PL" sz="2000"/>
              <a:t>Mobbs D, Lau HC, Jones OD, Frith CD, </a:t>
            </a:r>
            <a:br>
              <a:rPr lang="en-US" altLang="pl-PL" sz="2000"/>
            </a:br>
            <a:r>
              <a:rPr lang="en-US" altLang="pl-PL" sz="2000"/>
              <a:t>Law, Responsibility, and the Brain. PLoS Biol 5(4): e103 (2007) </a:t>
            </a:r>
          </a:p>
          <a:p>
            <a:pPr eaLnBrk="1" hangingPunct="1">
              <a:spcBef>
                <a:spcPct val="0"/>
              </a:spcBef>
              <a:buFontTx/>
              <a:buNone/>
            </a:pPr>
            <a:endParaRPr lang="en-US" altLang="pl-PL" sz="2000"/>
          </a:p>
        </p:txBody>
      </p:sp>
      <p:pic>
        <p:nvPicPr>
          <p:cNvPr id="4608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817688"/>
            <a:ext cx="67278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4"/>
          <p:cNvSpPr>
            <a:spLocks noChangeArrowheads="1"/>
          </p:cNvSpPr>
          <p:nvPr/>
        </p:nvSpPr>
        <p:spPr bwMode="auto">
          <a:xfrm>
            <a:off x="500063" y="4651375"/>
            <a:ext cx="86439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ts val="1200"/>
              </a:spcBef>
              <a:buFontTx/>
              <a:buNone/>
            </a:pPr>
            <a:r>
              <a:rPr lang="pl-PL" altLang="pl-PL" sz="2000"/>
              <a:t>Kora przedczołowa (PFC) jest siedliskiem moralności i racjonalności. Uszkodzenia PFC prowadzą do nabytej socjopatii, zbrodni w afekcie. Uszkodzenie ciał migdałowatych =&gt; zaniku empatii, braku strachu, zachowań typowych dla psychopatów działających bez emocji.</a:t>
            </a:r>
          </a:p>
          <a:p>
            <a:pPr eaLnBrk="1" hangingPunct="1">
              <a:spcBef>
                <a:spcPts val="1200"/>
              </a:spcBef>
              <a:buFontTx/>
              <a:buNone/>
            </a:pPr>
            <a:r>
              <a:rPr lang="pl-PL" altLang="pl-PL" sz="2000"/>
              <a:t>Oceny w więzieniach USA pokazują, że ~25% przypadków to te dwie kategorie, często z powodu komplikacji porodowych lub traumy.</a:t>
            </a:r>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r>
              <a:rPr lang="pl-PL" altLang="pl-PL" smtClean="0">
                <a:effectLst>
                  <a:outerShdw blurRad="38100" dist="38100" dir="2700000" algn="tl">
                    <a:srgbClr val="000000"/>
                  </a:outerShdw>
                </a:effectLst>
                <a:ea typeface="Calibri" pitchFamily="34" charset="0"/>
              </a:rPr>
              <a:t>Uszkodzenia VMPC i moralność</a:t>
            </a:r>
          </a:p>
        </p:txBody>
      </p:sp>
      <p:pic>
        <p:nvPicPr>
          <p:cNvPr id="4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122363"/>
            <a:ext cx="88963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alpha val="43137"/>
                    </a:srgbClr>
                  </a:outerShdw>
                </a:effectLst>
              </a:rPr>
              <a:t>Choroby woli</a:t>
            </a:r>
            <a:endParaRPr lang="pl-PL" dirty="0">
              <a:effectLst>
                <a:outerShdw blurRad="38100" dist="38100" dir="2700000" algn="tl">
                  <a:srgbClr val="000000">
                    <a:alpha val="43137"/>
                  </a:srgbClr>
                </a:outerShdw>
              </a:effectLst>
            </a:endParaRPr>
          </a:p>
        </p:txBody>
      </p:sp>
      <p:sp>
        <p:nvSpPr>
          <p:cNvPr id="48131" name="Rectangle 4"/>
          <p:cNvSpPr>
            <a:spLocks noChangeArrowheads="1"/>
          </p:cNvSpPr>
          <p:nvPr/>
        </p:nvSpPr>
        <p:spPr bwMode="auto">
          <a:xfrm>
            <a:off x="433388" y="950913"/>
            <a:ext cx="8509000"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ts val="600"/>
              </a:spcBef>
              <a:buFontTx/>
              <a:buNone/>
            </a:pPr>
            <a:r>
              <a:rPr lang="pl-PL" altLang="pl-PL" sz="2000" dirty="0"/>
              <a:t>O chorobach woli mówi się od niedawna, dopiero DSM V je uwzględni.  </a:t>
            </a:r>
          </a:p>
          <a:p>
            <a:pPr eaLnBrk="1" hangingPunct="1">
              <a:spcBef>
                <a:spcPts val="600"/>
              </a:spcBef>
              <a:buFontTx/>
              <a:buNone/>
            </a:pPr>
            <a:r>
              <a:rPr lang="pl-PL" altLang="pl-PL" sz="2000" dirty="0"/>
              <a:t>Nałogi związane z obsesyjnym zachowaniem, np. patologiczny hazard, seksoholizm, pracoholizm (</a:t>
            </a:r>
            <a:r>
              <a:rPr lang="pl-PL" altLang="pl-PL" sz="2000" dirty="0" err="1"/>
              <a:t>ergomania</a:t>
            </a:r>
            <a:r>
              <a:rPr lang="pl-PL" altLang="pl-PL" sz="2000" dirty="0"/>
              <a:t>), gry, telewizja, </a:t>
            </a:r>
            <a:r>
              <a:rPr lang="pl-PL" altLang="pl-PL" sz="2000" dirty="0" err="1"/>
              <a:t>internet</a:t>
            </a:r>
            <a:r>
              <a:rPr lang="pl-PL" altLang="pl-PL" sz="2000" dirty="0"/>
              <a:t> … </a:t>
            </a:r>
          </a:p>
          <a:p>
            <a:pPr eaLnBrk="1" hangingPunct="1">
              <a:spcBef>
                <a:spcPts val="600"/>
              </a:spcBef>
              <a:buFontTx/>
              <a:buNone/>
            </a:pPr>
            <a:r>
              <a:rPr lang="pl-PL" altLang="pl-PL" sz="2000" dirty="0"/>
              <a:t>Uzależnienia od substancji, np. narkomania, lekomania, alkoholizm, nikotynizm, jedzenie (anoreksja, bulimia), czekolada … </a:t>
            </a:r>
          </a:p>
          <a:p>
            <a:pPr eaLnBrk="1" hangingPunct="1">
              <a:spcBef>
                <a:spcPts val="600"/>
              </a:spcBef>
              <a:buFontTx/>
              <a:buNone/>
            </a:pPr>
            <a:r>
              <a:rPr lang="pl-PL" altLang="pl-PL" sz="2000" dirty="0"/>
              <a:t>Zaburzenia kontroli impulsów, np. </a:t>
            </a:r>
            <a:r>
              <a:rPr lang="pl-PL" altLang="pl-PL" sz="2000" dirty="0" err="1"/>
              <a:t>zakupomania</a:t>
            </a:r>
            <a:r>
              <a:rPr lang="pl-PL" altLang="pl-PL" sz="2000" dirty="0"/>
              <a:t>, kleptomania,</a:t>
            </a:r>
            <a:br>
              <a:rPr lang="pl-PL" altLang="pl-PL" sz="2000" dirty="0"/>
            </a:br>
            <a:r>
              <a:rPr lang="pl-PL" altLang="pl-PL" sz="2000" dirty="0"/>
              <a:t>piromania, obgryzanie paznokci, </a:t>
            </a:r>
            <a:r>
              <a:rPr lang="pl-PL" altLang="pl-PL" sz="2000" dirty="0" err="1"/>
              <a:t>trichotillomania</a:t>
            </a:r>
            <a:r>
              <a:rPr lang="pl-PL" altLang="pl-PL" sz="2000" dirty="0"/>
              <a:t> … </a:t>
            </a:r>
          </a:p>
          <a:p>
            <a:pPr eaLnBrk="1" hangingPunct="1">
              <a:spcBef>
                <a:spcPts val="600"/>
              </a:spcBef>
              <a:buFontTx/>
              <a:buNone/>
            </a:pPr>
            <a:r>
              <a:rPr lang="pl-PL" altLang="pl-PL" sz="2000" dirty="0"/>
              <a:t>Spektrum zaburzeń obsesyjno-</a:t>
            </a:r>
            <a:r>
              <a:rPr lang="pl-PL" altLang="pl-PL" sz="2000" dirty="0" err="1"/>
              <a:t>kompulsyjnych</a:t>
            </a:r>
            <a:r>
              <a:rPr lang="pl-PL" altLang="pl-PL" sz="2000" dirty="0"/>
              <a:t>, tiki, </a:t>
            </a:r>
            <a:r>
              <a:rPr lang="pl-PL" altLang="pl-PL" sz="2000" dirty="0" err="1"/>
              <a:t>Tourett</a:t>
            </a:r>
            <a:r>
              <a:rPr lang="pl-PL" altLang="pl-PL" sz="2000" dirty="0"/>
              <a:t> … </a:t>
            </a:r>
          </a:p>
          <a:p>
            <a:pPr eaLnBrk="1" hangingPunct="1">
              <a:spcBef>
                <a:spcPts val="600"/>
              </a:spcBef>
              <a:buFontTx/>
              <a:buNone/>
            </a:pPr>
            <a:r>
              <a:rPr lang="pl-PL" altLang="pl-PL" sz="1000" dirty="0" smtClean="0"/>
              <a:t/>
            </a:r>
            <a:br>
              <a:rPr lang="pl-PL" altLang="pl-PL" sz="1000" dirty="0" smtClean="0"/>
            </a:br>
            <a:r>
              <a:rPr lang="pl-PL" altLang="pl-PL" sz="2000" dirty="0" smtClean="0"/>
              <a:t>Wola </a:t>
            </a:r>
            <a:r>
              <a:rPr lang="pl-PL" altLang="pl-PL" sz="2000" dirty="0"/>
              <a:t>działania zanika zarówno w depresji, schizofrenii, </a:t>
            </a:r>
            <a:br>
              <a:rPr lang="pl-PL" altLang="pl-PL" sz="2000" dirty="0"/>
            </a:br>
            <a:r>
              <a:rPr lang="pl-PL" altLang="pl-PL" sz="2000" dirty="0"/>
              <a:t>jak i na skutek udarów mózgu kory przedczołowej. </a:t>
            </a:r>
          </a:p>
          <a:p>
            <a:pPr eaLnBrk="1" hangingPunct="1">
              <a:spcBef>
                <a:spcPts val="600"/>
              </a:spcBef>
              <a:buFontTx/>
              <a:buNone/>
            </a:pPr>
            <a:r>
              <a:rPr lang="pl-PL" altLang="pl-PL" sz="2000" dirty="0"/>
              <a:t>N. </a:t>
            </a:r>
            <a:r>
              <a:rPr lang="pl-PL" altLang="pl-PL" sz="2000" dirty="0" err="1"/>
              <a:t>Sebanz</a:t>
            </a:r>
            <a:r>
              <a:rPr lang="pl-PL" altLang="pl-PL" sz="2000" dirty="0"/>
              <a:t>, W. </a:t>
            </a:r>
            <a:r>
              <a:rPr lang="pl-PL" altLang="pl-PL" sz="2000" dirty="0" err="1"/>
              <a:t>Prinz</a:t>
            </a:r>
            <a:r>
              <a:rPr lang="pl-PL" altLang="pl-PL" sz="2000" dirty="0"/>
              <a:t>, </a:t>
            </a:r>
            <a:r>
              <a:rPr lang="en-US" altLang="pl-PL" sz="2000" dirty="0"/>
              <a:t>Disorders of Volition</a:t>
            </a:r>
            <a:r>
              <a:rPr lang="pl-PL" altLang="pl-PL" sz="2000" dirty="0"/>
              <a:t>. MIT Press, 2006.</a:t>
            </a:r>
            <a:endParaRPr lang="en-US" altLang="pl-PL" sz="2000" dirty="0"/>
          </a:p>
          <a:p>
            <a:pPr eaLnBrk="1" hangingPunct="1">
              <a:spcBef>
                <a:spcPts val="600"/>
              </a:spcBef>
              <a:buFontTx/>
              <a:buNone/>
            </a:pPr>
            <a:r>
              <a:rPr lang="pl-PL" altLang="pl-PL" sz="2000" dirty="0"/>
              <a:t>Takie zachowania potępiane są tradycyjnie z moralnego punktu widzenia.</a:t>
            </a:r>
          </a:p>
          <a:p>
            <a:pPr eaLnBrk="1" hangingPunct="1">
              <a:spcBef>
                <a:spcPts val="600"/>
              </a:spcBef>
              <a:buFontTx/>
              <a:buNone/>
            </a:pPr>
            <a:r>
              <a:rPr lang="pl-PL" altLang="pl-PL" sz="2000" dirty="0" smtClean="0"/>
              <a:t>Uzależnienia </a:t>
            </a:r>
            <a:r>
              <a:rPr lang="pl-PL" altLang="pl-PL" sz="2000" dirty="0"/>
              <a:t>są chorobami woli związanymi z  zaburzeniami poznawczymi, które utrudniają przypominanie negatywnych konsekwencji. </a:t>
            </a:r>
          </a:p>
          <a:p>
            <a:pPr eaLnBrk="1" hangingPunct="1">
              <a:spcBef>
                <a:spcPts val="600"/>
              </a:spcBef>
              <a:buFontTx/>
              <a:buNone/>
            </a:pPr>
            <a:r>
              <a:rPr lang="pl-PL" altLang="pl-PL" sz="2000" dirty="0"/>
              <a:t>Leczenie powinno ułatwić dostęp do pamięci skutków nałogu.  </a:t>
            </a:r>
          </a:p>
        </p:txBody>
      </p:sp>
      <p:pic>
        <p:nvPicPr>
          <p:cNvPr id="128002" name="Picture 2"/>
          <p:cNvPicPr>
            <a:picLocks noChangeAspect="1" noChangeArrowheads="1"/>
          </p:cNvPicPr>
          <p:nvPr/>
        </p:nvPicPr>
        <p:blipFill>
          <a:blip r:embed="rId3"/>
          <a:srcRect/>
          <a:stretch>
            <a:fillRect/>
          </a:stretch>
        </p:blipFill>
        <p:spPr bwMode="auto">
          <a:xfrm>
            <a:off x="7562850" y="2457450"/>
            <a:ext cx="1581150" cy="2286000"/>
          </a:xfrm>
          <a:prstGeom prst="rect">
            <a:avLst/>
          </a:prstGeom>
          <a:ln/>
        </p:spPr>
        <p:style>
          <a:lnRef idx="2">
            <a:schemeClr val="accent1"/>
          </a:lnRef>
          <a:fillRef idx="1">
            <a:schemeClr val="lt1"/>
          </a:fillRef>
          <a:effectRef idx="0">
            <a:schemeClr val="accent1"/>
          </a:effectRef>
          <a:fontRef idx="minor">
            <a:schemeClr val="dk1"/>
          </a:fontRef>
        </p:style>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dirty="0" smtClean="0">
                <a:ea typeface="Calibri" pitchFamily="34" charset="0"/>
              </a:rPr>
              <a:t>Magiczne rytuały</a:t>
            </a:r>
          </a:p>
        </p:txBody>
      </p:sp>
      <p:sp>
        <p:nvSpPr>
          <p:cNvPr id="43011" name="Rectangle 3"/>
          <p:cNvSpPr>
            <a:spLocks noChangeArrowheads="1"/>
          </p:cNvSpPr>
          <p:nvPr/>
        </p:nvSpPr>
        <p:spPr bwMode="auto">
          <a:xfrm>
            <a:off x="611188" y="1131888"/>
            <a:ext cx="8355012"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buFontTx/>
              <a:buNone/>
            </a:pPr>
            <a:r>
              <a:rPr lang="pl-PL" altLang="pl-PL" sz="2000" dirty="0"/>
              <a:t>B.F. </a:t>
            </a:r>
            <a:r>
              <a:rPr lang="en-US" altLang="pl-PL" sz="2000" dirty="0"/>
              <a:t>Skinner </a:t>
            </a:r>
            <a:r>
              <a:rPr lang="pl-PL" altLang="pl-PL" sz="2000" dirty="0"/>
              <a:t>był swego czasu najbardziej znanym </a:t>
            </a:r>
            <a:r>
              <a:rPr lang="pl-PL" altLang="pl-PL" sz="2000" dirty="0" smtClean="0"/>
              <a:t/>
            </a:r>
            <a:br>
              <a:rPr lang="pl-PL" altLang="pl-PL" sz="2000" dirty="0" smtClean="0"/>
            </a:br>
            <a:r>
              <a:rPr lang="pl-PL" altLang="pl-PL" sz="2000" dirty="0" smtClean="0"/>
              <a:t>amerykańskim </a:t>
            </a:r>
            <a:r>
              <a:rPr lang="pl-PL" altLang="pl-PL" sz="2000" dirty="0"/>
              <a:t>uczonym.  </a:t>
            </a:r>
            <a:r>
              <a:rPr lang="pl-PL" altLang="pl-PL" sz="2000" dirty="0" smtClean="0"/>
              <a:t>W </a:t>
            </a:r>
            <a:r>
              <a:rPr lang="pl-PL" altLang="pl-PL" sz="2000" dirty="0"/>
              <a:t>klatce </a:t>
            </a:r>
            <a:r>
              <a:rPr lang="pl-PL" altLang="pl-PL" sz="2000" dirty="0" smtClean="0"/>
              <a:t>automatycznie </a:t>
            </a:r>
            <a:br>
              <a:rPr lang="pl-PL" altLang="pl-PL" sz="2000" dirty="0" smtClean="0"/>
            </a:br>
            <a:r>
              <a:rPr lang="pl-PL" altLang="pl-PL" sz="2000" dirty="0" smtClean="0"/>
              <a:t>dozowano ziarno </a:t>
            </a:r>
            <a:r>
              <a:rPr lang="pl-PL" altLang="pl-PL" sz="2000" dirty="0"/>
              <a:t>głodnym gołębiom w przypadkowych odstępach czasu. Gołębie skojarzyły pojawienie się pożywienia z wykonywaną w danym momencie czynnością i powtarzały ją </a:t>
            </a:r>
            <a:r>
              <a:rPr lang="pl-PL" altLang="pl-PL" sz="2000" dirty="0" smtClean="0"/>
              <a:t>w </a:t>
            </a:r>
            <a:r>
              <a:rPr lang="pl-PL" altLang="pl-PL" sz="2000" dirty="0"/>
              <a:t>„rytualny sposób” </a:t>
            </a:r>
            <a:r>
              <a:rPr lang="pl-PL" altLang="pl-PL" sz="2000" dirty="0" smtClean="0"/>
              <a:t>w nadziei na więcej.</a:t>
            </a:r>
            <a:endParaRPr lang="pl-PL" altLang="pl-PL" sz="2000" dirty="0"/>
          </a:p>
          <a:p>
            <a:pPr>
              <a:buFontTx/>
              <a:buNone/>
            </a:pPr>
            <a:r>
              <a:rPr lang="pl-PL" altLang="pl-PL" sz="2000" dirty="0"/>
              <a:t> </a:t>
            </a:r>
            <a:br>
              <a:rPr lang="pl-PL" altLang="pl-PL" sz="2000" dirty="0"/>
            </a:br>
            <a:r>
              <a:rPr lang="en-US" altLang="pl-PL" sz="2000" dirty="0" err="1"/>
              <a:t>Derren</a:t>
            </a:r>
            <a:r>
              <a:rPr lang="en-US" altLang="pl-PL" sz="2000" dirty="0"/>
              <a:t> Brown</a:t>
            </a:r>
            <a:r>
              <a:rPr lang="pl-PL" altLang="pl-PL" sz="2000" dirty="0"/>
              <a:t>, brytyjski psycholog, powtórzył to doświadczenie </a:t>
            </a:r>
            <a:r>
              <a:rPr lang="pl-PL" altLang="pl-PL" sz="2000" dirty="0" smtClean="0"/>
              <a:t/>
            </a:r>
            <a:br>
              <a:rPr lang="pl-PL" altLang="pl-PL" sz="2000" dirty="0" smtClean="0"/>
            </a:br>
            <a:r>
              <a:rPr lang="pl-PL" altLang="pl-PL" sz="2000" dirty="0" smtClean="0"/>
              <a:t>z </a:t>
            </a:r>
            <a:r>
              <a:rPr lang="pl-PL" altLang="pl-PL" sz="2000" dirty="0"/>
              <a:t>ludźmi, pokazując jak doszukują się wzorców w przypadkowych </a:t>
            </a:r>
            <a:r>
              <a:rPr lang="pl-PL" altLang="pl-PL" sz="2000" dirty="0" smtClean="0"/>
              <a:t/>
            </a:r>
            <a:br>
              <a:rPr lang="pl-PL" altLang="pl-PL" sz="2000" dirty="0" smtClean="0"/>
            </a:br>
            <a:r>
              <a:rPr lang="pl-PL" altLang="pl-PL" sz="2000" dirty="0" smtClean="0"/>
              <a:t>zmianach</a:t>
            </a:r>
            <a:r>
              <a:rPr lang="pl-PL" altLang="pl-PL" sz="2000" dirty="0"/>
              <a:t>: </a:t>
            </a:r>
            <a:r>
              <a:rPr lang="en-US" altLang="pl-PL" sz="2000" dirty="0" smtClean="0"/>
              <a:t>Trick </a:t>
            </a:r>
            <a:r>
              <a:rPr lang="en-US" altLang="pl-PL" sz="2000" dirty="0"/>
              <a:t>or Treat Series 2 Episode 6 - Part 1</a:t>
            </a:r>
            <a:r>
              <a:rPr lang="pl-PL" altLang="pl-PL" sz="2000" dirty="0"/>
              <a:t/>
            </a:r>
            <a:br>
              <a:rPr lang="pl-PL" altLang="pl-PL" sz="2000" dirty="0"/>
            </a:br>
            <a:r>
              <a:rPr lang="pl-PL" altLang="pl-PL" sz="2000" dirty="0">
                <a:hlinkClick r:id="rId3"/>
              </a:rPr>
              <a:t>http://www.youtube.com/watch?v=IDi2NlsA4nI</a:t>
            </a:r>
            <a:endParaRPr lang="pl-PL" altLang="pl-PL" sz="2000" dirty="0"/>
          </a:p>
          <a:p>
            <a:pPr>
              <a:buFontTx/>
              <a:buNone/>
            </a:pPr>
            <a:r>
              <a:rPr lang="pl-PL" altLang="pl-PL" sz="2000" dirty="0"/>
              <a:t>Uczestnicy eksperymentu mieli spowodować otwarcie drzwi, za którymi leżało 150.000 funtów. W tym celu musieli zdobyć 100 punktów ale nie wiedzieli za co je dostają, więc wykonywali przypadkowe czynności. Licznik dodawał im punkty w sposób całkowicie przypadkowy, ale większość dostrzegała różne przypadkowe korelacje uznając je za przyczynę zdobywania punktów. </a:t>
            </a:r>
            <a:br>
              <a:rPr lang="pl-PL" altLang="pl-PL" sz="2000" dirty="0"/>
            </a:br>
            <a:r>
              <a:rPr lang="pl-PL" altLang="pl-PL" sz="1000" dirty="0"/>
              <a:t/>
            </a:r>
            <a:br>
              <a:rPr lang="pl-PL" altLang="pl-PL" sz="1000" dirty="0"/>
            </a:br>
            <a:r>
              <a:rPr lang="pl-PL" altLang="pl-PL" sz="2000" dirty="0"/>
              <a:t>Nad drzwiami był duży napis: drzwi są otwarte! </a:t>
            </a:r>
          </a:p>
        </p:txBody>
      </p:sp>
      <p:sp>
        <p:nvSpPr>
          <p:cNvPr id="2" name="AutoShape 5" descr="data:image/jpeg;base64,/9j/4AAQSkZJRgABAQAAAQABAAD/2wCEAAkGBhQSERUUExQVFRUWGSEaGRgYGB0aHBocHx8bIBwaHBwdHCYfGx4kHBsfIi8gJCcpLCwsHB4xNTAqNScrLCkBCQoKBQUFDQUFDSkYEhgpKSkpKSkpKSkpKSkpKSkpKSkpKSkpKSkpKSkpKSkpKSkpKSkpKSkpKSkpKSkpKSkpKf/AABEIALYBFQMBIgACEQEDEQH/xAAcAAACAgMBAQAAAAAAAAAAAAAFBgQHAAIDAQj/xABLEAABAwIEAwUFBAgCCAQHAAABAgMRACEEBRIxBkFREyJhcYEHMpGhsRRCwdEVI1JicoLh8DOSFkOTorLC0vEXU1SUJERzg8PT4v/EABQBAQAAAAAAAAAAAAAAAAAAAAD/xAAUEQEAAAAAAAAAAAAAAAAAAAAA/9oADAMBAAIRAxEAPwCEznLs/wCK4f51H8aIHN3VIX31E2+8d4jrSV9kfwzg1oUEkweYM+Vppnwo970/GgBPYbFoKisuxBvqJGx6Gh7GPcOqVr90/ePh41bmXkLZlUTb6iheccHtLMpASoyNomaCtGsYuFnWqwBHeP7QH4014DNC9hVKJOpKSFX3IuD6j8aGZnw0pjXNxp5W+8nlXXhxghjEHlHrMKoHdjGjUFSpJ0wbA7AiQdx1+PWiDWJ1Fau1WtO4CCIHiRJ8tqXvtPZjWTpCbzXLB8aIdJERPd1FIG8dDHqRQN2EzyW+zM6tJvaN/wCtIvEXF6krW2zugHUs3vIED470c7QpJI3DayPMaYqrWp/WapnQZnfdNAXTxTidJWXlkhSReCIIUdiP3aa+FuMO1UlDgCVnaNlRuPA+HOq6Qr9Sv+NH/C5XpeKQ0pJgiSD4hVqC1cblfaYkqQ4pslANu8LEgWNMeVYFxCEJdWCqJk2n0P50CyzGa1IcFtTKVfEzTG3m5kTpI03BsZjmYje1AVOHC4BEQUkG14UDy8o9aDZw60rVraa0pmSpCT6kkVNcx+pSSDF0Cx/fEifiKr7iZt3GY1bLZJabKkkbAr0qEk84UYHl40E37bla5Cm2Tf3kpKQPVIj50UwHBmXPizZEixbdVB+JIqIzwerDYLENHSe0QL/sxc3N+XzpK4J4hVh32miT2boEjooqUAr5AGgsfKM+w2AS4wgPJCXYuAowU+9YDukjzrbMeJC6Rfu8h+J8aE8aLShpCyAVF8iYvZpPPfnQPBYskg3jrQWw2+a2xmJIbWoG4Qo28ATQJnOrEhp1Q5GAkc53M1LazVBT+sStAMjvCx8JG1BVaOOc0YgLceEf+Y3/ANSamYf204xPvBlfmiP+FQpw4u4ubw4NyoXISm5IB33gDxNJB44ZcKO1wvdXsohK+ZFwUjpQMWW+21alBK8MkyY7qyPqDVnNZgCL7+G1VXiMuw5Y7ZjDNLUIUCjukjqI5jp1ps4azVD+tJ1hSSJBSoQTf7wFAy5hnLTDZccVpQIvB5mBt4mouG4vwjnuvt+qgPrQjizIzimCwVFAKgSoAGAmT16iq3xvs5Uk9zEg/wASCPoo0F4NY1CvdWlXkQfpXbUK+ef9DMWk91bfosp+oFO3BeFfY1IfWrtNQ0yvWII2BkxPSgtGvDQsPkJkmqfPthxiFHUlsidikpty+9QXa4sVDdxSU7mqsZ9s5UP1mG9UOEfUGmHhviRvHatLbiNO5WoHfpzO3hQMbubJnmfKayoymx/Y/rXlBXnEDQVo1CSFT8qhtPaVeBEHznepHEeJSgpJIEgbmOQoWnHokQtO3UeHjQHMLjykEA2PyoixnmpV9kkRPP8AsUJyzGAGNQ670YRmADiAeZiY6i1BEzTEdoqBBmoP2cNtKQBAhR8yRvTviVgsqsNvClDFr1BVo7p+hoNmssTikFpSinUkGRvYg863yz2dkKhLsaZPeQDPO5BBrlkKv1rZHMBPpH5mm/LmyVG0WoAqGNK9JIJSCCfKJrjn2SMu4cnSA5pI1gXG2/XlWmDxMurJJuFEdNx+dbrdsRyoK0Xlelp0FQBSpJg84S5t6VDYwynexQgSpUgD+Y7+A3NWbl/CbeMWNfaJTZSk2BsCAmRtv8qI/wChTeCTLQ1CI1qMrAPK0CCTyFBpluHCFJQNktBPwMfhSpxO5jlYlYbQ+ltCoRoSoAgfeke9O9MzTxCzG+gR/mVTXlxbW2nWASLXHj1oFrhXFvLZQXkqStLgSdSSkmFJIMEDkflXmS4gM43EBdiXFKv0PeBHoaauIMWEqZQB0NrQAZ/ClvifJg8daFBLoSUg8iCCAFR0mxoO3GvFCRhnI/Zj4g1T2CbUp/DJTuezA/zT+NGcz4fxriOz7JZ/WciCCI3mY3POmThbhMYY/aMQR2iGwEI30kJgqJ5q3gC3PyAnxYyHtDc+66pat/d7NoDYcyDRXKMuIahSAkfdBMkDlPjPIULypsR2irqWsq3mBNvX8hThgXUqg9IoJuGYOkDSNq6v4Ukd06elgRXv6SG0R9a2GYhQgiPMRQKee5ex/rW4MEakixmQfQzMUmcRZf2ODbaahTaHQ4rmoBIUZJ02ubwatbFolDhgERcHY9aq7PcP2nbJYEobbUrQTBAAOpIPOJkA8hQQfZlmClMOtq2CklP8xAI+lWi0rskBSjpmTzNtzIAPKq74BynsWApQhTriIB30ggj4wT8Kj8ccSYxvF9jhe0CUISpWhJUVFV72NuXoaCy87zMIR2ijpSEqUf4Qn+tV9kmVYjM1ds4ottn3EX03UQLAibRJO9GlOO4nAhTqVAqaOoKBtdMiDe8G3jTPwctP2ZpI5Kt5TMfKgr/OsX9gxyGU6g0sCUKUVaDYSCTIBMmJ2NFsFlBU4VIccSVOCQCDMAE7iQDN4MWFRPbBh0uY/CBH+KZSf4QQR8yq9FcNmiMK2p9wnSlR23J90R1vyoGtbhDZkzCTfflS9xbxi1h1BpDfbvGwRAMDxJ8q9y7i9GKaOiTBAOoBJEkQIFojnUvLeEmgXnzKnFiSSZuoGw6AWFAPy7BsYgFWIw+FBCNZSEXCeusJAJttXTDdlh3FpYY0A6boulW8He25t4Uue0PPgy4MMweRS7G0kJhI8QDJ8SOlEGHz96eU7b6R186BlS6ayhP6Wj3RbyA+hrKCrsTn7Dtnm3VJGw1zHxqM49gNw28B/LUIoE7iueIYkEc6Aq07gfuuPIPl+RqSy9h5SoYxcpuNSSYPqk0r/o5XhXv6PX4fGgdlZqoghOY2PIpt/wANcGsGpQj7enyKlfir8KUDly+g+IrBlbnT5j86C0cFgkpSwW8V30FJWFLbKVgRITsU/E03YDHwpRCkGQQBqR6H3qpbCMjSnyFSvsnnQNqMjzQLSSnDkXEgzExJgXO1dcXhMyS4QMKh1APvpMah1AUsH4ikDNG1JSCkqmeU9DQ4Y99Oy3R5FQoLXyrOMxYcM4Bamyb6fe8xciY5bV5xTxXiHHAlvCYgtpAN0kEq52g7bfGquTxLi07Yh8fzq/OuyeMsZ/6l31UT9aB3YzxeoqVhnh3QNvE9QJ3pvyx/Xh0LKVN6iYC+6SOoncVWmRcXY1YV+vVaOnj4UeZ4pxwEdqCOhSkjxsRQMvFfEDSMQE6/cCZIIiIuJnxoK/n6HrJWPiOXrUTMePMY02VkMqAIEFpHP0oKr2sPGy8NhlebY/Kgc8HmaUoHaKSEExvvUPO8wQWQlp1BvZM3I5gTv5Urn2npV7+Bwqv5BXZ/2nocQEnBNSkQ3vCD4dPSgZckOtCEDcJH4mnDCqaSiFm/TUfzqpstzR8NF0FLYWY0pTO1tyetQ/0xilOJAKlqUrSAZ3NotNBcbma4cW1pT6x8f+/OpOHxTa/8NaVHwBHwuQqqTzNjEdotDqSlSDpKQDawN9Q6GvcHgHSlela0aUlQKXCnYTPvR6UF4nGgJUk2JMEHnYx+IoMzkZ1d6Yg6hyuIEzab8h50F4f4Ve+zYd1eIeWVDWpKjMKNwJJJMbUV4pzxLCAhx4sSdQcCQqDaEwRFwT8KD3OsKhpTSEEkkgmesL/Kt8tIS4pRGpWgJJ2sDP1JMedKK8yQ8vUnNdSh7utlMJ5bJA5E0byTE6dfaY3DuFQAFtEQTv4XoGrFZkPs8QRqV8Y/rFA8FgnxBwy29P3UL1DSZjcAyN65ZyX1pQMOvCLCUQdT0EqKjMQNojfoa6ZMMS03dklaEHTodaUFLiB98WkzfkD5EIbXCzyn1Yl8h16I7nupSJ92b+pA+sjc0wRdwnZ8wsLBMwTJsYvcK+lH8vxmJaZIXhXystxILZTOxkhwwYnlQ9OYqbSlLmGfFgfcCwenukjcbb0DFlXDOHas20UhRHOZjbdRqHxPxj9j7VKGyZnQYlI0j7x8xtzmiIzVKFBalQgDVfoBO288o60m5rn2GXcOSq/JYPwIigV8jyhzELS87q0ypalHdaiom3XlJonxRjF/Z16JuuFEckg/KbCmjg3MEHRKxAF5PICTvUDt2ne0LhSFuGbkSmb7E23jag84c4ccZa0uLSqYIgyBI2kx9KyjScelsBOnYDYDoK9oK7TljQ3KVCNoIPyF59KjOZagSY3P16VJU6gGCpIPQkT8K6Opt6j6igD4/CoaRqUT4DmT0o17NuHGse6526yhtoJ7qT3lFUxc7C3IUrcVukvaeSUj570y+zLFvJ7fsoCQlK1kiSYEJSBtzJv0oHvOvZvhXMMXcGHApIkJUVd8DcQu4NrbT6zVfYbJUPICkL1JP9kHoaufI877Rsau8YuetVGnJ14LGlAMtPSU+BFx8pHwoIeV8JuS2pLg0EjVO4APLrTSjhRQUAFKAJhJITBO/Wb1zyjE/q1IPdInSrf7xHp69KLtYpYCRqQOplYi45cxE/EUAR/gtQ1EqumY+X50AzHL+xEuKAnZO6leQ3NPDrsuJiSJVHlFVtlePViM0S8ZhK9SfBKDKQPhPxoNszLmH/xmHm5iNadJIM3AP8NS8qYGIEtEKjccx5g/XanD24Y9D2EbKCSQ6PQaVzHhMedqqXAZmrDrZdRuJkdRqMpPgRQNjuU4ltZ/VlaYB7ibgX5C5+dNmF4bdCUSypRiTB22sb73+tFMA+CvUNihCh5EqIoy1j9JJCYKt4UfP60CpiuDnFjQpAI3IV5HffnS7mPDjLSCp1ltAG6jYf8AerUexRVEW1KvH8Kj+FVNg8SrNMycCieyAKWxtCQtFx4mJJ6+VAJBwBiUpEmASFgWjn6imHDcHMFvWlgrESNKlX8oVeuHtty3s14ZSWg2C2oGALqBFzFp06f7Fd/Zdn6m8a5hFXbWVFI/ZULmPAgH1AoOmGw2lCkhpQCiSkE95JJIPvxqSSN531b8pvC2AbRi0uPrQlLR1RqBOqLTEiwnmbxW/EmMjF4ZHJeHuPHtHlD+/GoD2Ha7IqJAcJMSYgbAfL50DVxrhmXFKxLLjeopHatk3WkGAvqCmTeLg86E4DhPWntEuIU2ffSgnUU/sklKbEb22nbeh/Db7BWS8pBVe5IuIiJpl4DCUrfaCpQUamz+6ZEeYNvSgcy4Cw3A3IIA/vaqt494ecfbKVKKdb5cRYqhBBAEyOoPhNWmhmGOzBghESRPy51W/tSzBWGbwmKSlSX0uFpQ7wQWwCrTpNoNrjp4CAR8oyFOGeUlTiVnTsEkEbb0zN5WhQkgUxpy9jGBDim0kLaBnYwrlIg8qPpwzSO6Ee6PdkGNo8ot8aCmeIOHHlOlTJARAFlxeJNvWhycnxydgs/zg/8ANVkcT5n2Ke62la1KKW0AdLFR8BHxI61NwGRhjDuOYtSlr7PVKQUhC/upSB3Im3eBJPnFBWWHGPReXkjnB5ehpxw68QPdxDo/mNeZP2WYYVUjQ6hWklBi8wFAdD0NNuS8KEJOtQXKoB0xAAsCJM9SaBNzfiXHYcI0PrVqnkFbR4eNC1+0zHffUlX8Taf+mrIdy1ppLjjpKUtokq5RKth1MAR1qtM043JUrQ2OzC9ACiZO/Sw22vvQeN+0R0mCzhlSebKfwFH3sZqMrweFWf4Cn6GvcuwwxmFUtjSlaVQpK0g3mNOoCwPJQphy/h5biTqASqT3dQVabGwoFnHe0JvD6ULwSD3ZEOL22G5nlWUVx/CzKnFFaW3DZIJGwCUmPio17QVLjGyFqChebz1ph4eWpWHVqnununwEH5VOxLCHD30A9FETt4gT4b11cSUNwlIAjaNh4RQB+MMsJh1PIQr8D/fhRb2cY8NhSI9+J8o/pU9sa0DnO4qI3kISsqa1Mq0wREpjqOnlNA6ZJiktNuEqEEKsDcG8UKzPGJxD6SmClsSVcgSNvOJNC08GulSdbyjquAkG9puq4HrRZjBpbQW4CIO3wm95PjQRMM3+rUpI1KSXI8TqVA9TFVirNHu07QuL1zM6iP7HhVucOd12Af8AWLHnJVTphcEkklSUm3MA/WgRMhxSnWsO4od5QJP+VV/WJ9aW8vy44bElNpBVE9CDpPkQaeG3QXQowACoiPIiI5CD8q443JE4klQspIMK5iZtH3h4GgHY9htbSw6AkFO5ve8Qaqp3BlSmm0d4klKfElZAqzsw4Exbo0l5BSYIkEEC9inrf5VJyrgMYLQtffcMwo8ryYT93ffegL5bhQghv9httM+Wv8qrPiXjbFfanA24ppLaylKUwPdMSrqTE3qxW3yHV6d9KN9t1z8qcMJlbDigssNEqgkltBknmTEmgVuFczVicMw6sQpU6o2kBaZHnE0L4cw7OGdKAIcassnncbeG1POP0Jd0pSEpTMACAO7EAC3OgeL4dTjVK0Sh0J98dAQQCNjcW250Av2jvN4zCrBKQW0KcTf9kAfPalL2b5Wp3NVuAHQ0pZJ8SSlI9Z+RpgPszdfltWISAmyxpOoyomIJgfPanfJ+HkYJOhCdMnUozJUSbknnQVhx9iNGLwxG6cO0fms/jUx7LUPILnZheq6ROwi1C/aAqcY2OmHZH+4D+NFcgaJwzqgSC2kEXtdQEfOg0yLhsJXJwqFJ5myo9JP0p44cypOFU6WyCytIIE3QZuPKq6b4jW0u2ogHmYB+FTsx4pVpISRK4uOm5+JMUFp4LMEuhS0mUgwD5c6XfbRhku4Ds/v9ogoHU94R6iaI+zvBqOH1qEJUQUzzjnHTaPKtuKsgUt9LoBVAkT7qCBdXnHM+MUALL2hh2kpUf8JlMkfu6iaWeHvaecTjA2phCQskIWPfEj7xiLxy28aNu4w61p0hSSADP8O3rNMfDvC+BRoW2y0hUAjugqFttRlXxNAFfxAS62VDck+cLJIv6GtPaZmyBhWG0qAU4+2paeZQnUoHwukH4VN4pwyHFLbQoNrBV2ZEd0wQbcwenrVfOcE4hbiXcU+nSkQV94klRVESAkHvAXPKg6+zHBK0LXyUpCfM6kk/Sm7N+O2WHgyoKKhGpSRIRPW97XtWmBQlhtKGkwlB2FyYCj6kkVplnC2HfexDjqVrUopNiQBqBBFjedM+FBJ4zwa8SwG0KCUlxBWTzSkFUfFQPpVdZ5wa7hQypZStt13UFpmPukJM7GAo1cmb4RsYYR3FKVaSfugD4bCq+zbK8xLTeGU2UtIUXCo965CkiIvABJj97woInsxUUB03IUtAjxkkn4U5J4paS8cOHQHCZ0X3i94gKjlM0Cy1tOGbQlKTAJJ6kxE/OuWQcEtKd+1qdXq7ZatOnumFSLxvyPlQM2IQldySBKiIMcyPwFe1yz3KkpSyS+EEpPLcTvv1JrKCv385cZUUrwywR4/kIqK5xWCCC0q45n/+aKnixg2KXz/s65q4jwx/1eI9FpT9KDjk2fFxxCC2QNtU2Frfdtt1pozNYThlq6JMeJjalJ/iDAkkKYxJ831fTVXNOf4BIthXgfB5Q+iqC0GsUA2CCNgLHcQOlV67xoorXDBVK1RdXXf3IqK3xdgx/wDLv/8AuF/9Vd0cf4ZOzGI/90v86A1kGPeS6jVhlwtz3tQhIUd9rxN4p+Xi1JQ6soUAltSp6wJqt0ceYd1CdWBQoDbWUqPnJbmfHepLXGjA93ApHk5A+GigjDiB10BxGCxBSi6iEqUB3Tz0dDNFOFeJJcX2jamhAjtO7N7gSBXmbe1E9n38LrTYQpYPO3+qpd/8SGN/0WxPXu//AKaB+Geg45tO6VNKkpukKkFIJiAYSdzN69404mbbQ2dbSjqNi4ElIjeAFKN+QFImL9qyXCCvLWVkCAVQTHS7VcUe09KTKMsYSRsQAI9Q1QSWuLiXFrQyVplKEnUUyTq6onnFWfl+Ic0Na2lIUBCkyDpIJEEjw+tV/lftUcck/ZUJgjdRv4+54US/00K1azhMOVndXM8rnTJtQSOI87eRiljsAUhZCT2oGqwgxpMWUDfqKJcLcUpSFdukMkrjVrCgbWmw0jodqB5z7Q3dCVHAsPGdIBBXAgmw0mBahI9o752yjD/7I/8ATQPeB44adxD0qbQhOlLSl90uETqVKgJvECTaDzqDxDxo/wBqQzhS6kJA7RK+6ZE2MEWnrSifaVihb9GsJ8OzPPe1vD4CrK4WYU4wHMSwyhxcK7NKLIFoB1TCouYiLDcUCljOB1Y5tL8dm+AhBKiQhSEjTMQTIAHumD8668RcPDBZepCFFbjhBUYiyTNhyE9TVhrXSi7gA60GjMpmZsSJ7xSNzKjv43oKhzF/pzp64C9nKnCH8WDo3Q0bFXQr6D93nztYh8tXhME8h3FQ5pseYT0UkfeI8elrwavDC6SlKkEKSoAgjYg3BHmKDu2oAAAQB8AKxp1KwYuNv786iYsFXcGx94+HT8/61uwdKTHWgT+IeE3GnS9hyjs1EakqQ4soMRKQi5Ttbl5bTWcYWuzS8psKHvESBIPKZ5dTTY07qpK424ZxISt/BOrCgkksgAyQN0SN5+78OlAi5ljcSrGl5xghjtHClwGZTqKQqBNrgetTOIuJWyw202slRc1LgEaQkQAqQNyrbwpLZ42zi4Q8oxv3Wj9U1t/4hZyj3luR/wDQQfmG6B3YxbmhCWUhwQVqJXFzZKLJJJiTy96pmT8QFCFh9Iw7m2lxWkkAkSNSQCJ6E0oZF7R8apWl14BR90dkgE7k/cprw+fYtW7o/wBmj/poNOJuKCewDQDyRdwtuJVolf3kpkxAF9r0X/05bbw7rt1rSIDaSNZKvDcQCTPQUlr4mzpPeHYgcu4zMH0muZ4szlRv2M9dDP1oJCuKpSHCyUoTO7iJ5Wid7bU0ZTxS07h0qbTokqlMp1C/MBXPf1oRkXEOOWFh4s60mBDbZ+aZv4VPx+ZYkNqKEMKXHdBZRcmw386BY9pOcdpjIAVpbSEJMpgwBJHe/aJrKkpznNv/AE+EP/2mfzrygS0N9RXUtf3NGk5a0Uz2igehEj+/WtV5agkQfO0fiaAOWIiQK5OLA5fAUZzNoNMFdiZ0jzmPoK5YDLFOI1BO9zHOgCpxyfLzFEGEBdxHnWuOyUgXBBFRsre7J9IV7qoB9Yg+hoPUakLIgkE9J6fCmDAtwI1InxIP4UTwmUpUtyASQZAG9kJP1o+EjSZYSSSoRZIECx22JtQJy2wVaTbTf+/jUHFPAHffYdad8Xg0agISZUJIjmLied6Qcy7+KctABUlI6ASP60A9efRq7h7pA97r6UQyzM0u2EhXQ/h1pexzcBf8v1NR2ny32a02KSSPMGgbl5e4XDCyLdOs0ewGAWB7pVAvsD50YwDSVq1QAFNtnynWalY7MMM25pU5hk6gBDgOojna3MCJt8KAS0glZSQRpBMfD8DQfOc+7CUJBW5bUJjTItJ8htT5iMckFS0idLa1CecAUrcNcCrxH613uoUdSlHdRvOkc7nfbz2oNuAsE7icSVPtpDTSdat7qM6Ub32k+A8atbBOSgE87/j+NDmMK2y1oQNKACOp8STzPjW+XOkoE7bDyFASWuqS9ovFxTmqNBKRhgUFQNyVXV6CwjnBq3c0zFLLLjq/dbSVHyAmvm/LcI7mGMiNSnFla9+ZkmeQoIzpfxrwCUqUSe6kbD1+pNfQPs8eewuERhnZcWgdwxYA/cJ6J5HpbpXmR8PNNABKRtcxv+Q8KYLJsBFBLS5pTvJ69TXLGY0Nok3OwHVR2FR8U/GkdTQjGZjLuod4o7raeWs+8o9Y2+NAXZcCCFOqKnDslNz6DYDxNGmMXq3EfOlPDJ7M9463l7328/DwozgVme8qT/e1BWntkyv7IpL7KQEvFZXayXAkqn+aCfMK61VuG4ncSEqUAqSdrG2nb419He0XK/tWXPtRKiglH8SQVCPOI8ia+XG0T2Q63+KiPwoLPy/My4W4JMqCTN+cEU1YxlrQvSFIVCpBSQLgmATYjfl6UlcLnQy27zDi1+YSAr8KkcHcRO40OBwJlOmCmY7xiDJNBH4kzLEPPLawqVQ376k8rXAPKOu9MXCXDZSUl915YdNwCNKJmD3pJgwLRvtU3CpSyh4ACSASRFiVEmeexqRiM3R2cCC4qyB9XCOiR/vaR1oJeX8JoGJcKXDKVRpFkuED7wg7X2opjMsS0UqUQA2dSpmAAkqm/SJpbwuaOF5KUxClmSRM3Nut45X3pg4pwpdwjoaBClMuAjeFBJTpBN7zHrQU1nXGT63SWlqbRAISmxg3BUeZiPKsqLluFCluTy0gegj8Kygl5ri1NwE2m8x9K8yjNVKWEKvOx2pmxeUNrQEqQtUGypgidxbl4VBcyRphaSjVqI2JkDy8fjQc8ywRdYWhIlQOoDrFyPOJr3hji5DTelY2EfjU3DLMEiQZmoeZcOpe7+ktqWfeAGlRv90kXPgb9KDbOOJmlAwAQqlnDMdviG0o+8QfIDc/Cpb3DSUWW9EHbRfla6rUy4HJ2sPoLZkrbBJO4ubH4eFAQQgdq5/L/wAP9KQc8cxCsQ4CHJQogBIVAANojwgzzpvdUdar97u/Q/lTn2/aIQVQRpHgNqBO4bxDi8M2p0EK1xKhBIBsTPw9KC8TYUsvFwJJQ4SQRsFEElJ6XuOo8jT5mra38axh0KgR3jE6Rc6vhTBg8gwTzruHStxa20jtJA097bdOk+VB83LfKkrJ/d+pqfkeSLxS20JBCROtXJIn6nkKtPij2bsYUhQZQpCzA98XuYKQuBHlB+VQsEwUJCdAbHJKQAB8LXoCuF0hxQ5aECPVy1VtnnBOPViXScO6vUskKCZCgTYg9Ii3LblVpYThXEag6NKZ0mNUKTpKjJt4iwvTO40EnWb+m1As8J5SptttD/eLbelQPMmBF9wBI9KZ3cYkA3ASn0H98qh4kjVZMqJBkG6gNxewgGbcvKhOZvFaVpKSnlBoJWb5kA0og260UyuzSAdwkT58/nVahDodQ0SShSk+USKsDEZkhlpTritKEAqUfD8+UUCt7YeIQzg+xB775iP3EkFR+MD1NCPYtk2lt3EKF3DoR/Cn3j6qgfy0hcS565mWM1ARqIQ2n9lM29ZMk+Jq88lwiMO0hpA7raQkeMbn1N/WgMoWE1orFSahuYmobT8rPlQSc3zXs0Kc/ZFvM2HzqDhF6QDu5HP7vj5mhuc4wKebaJ7qQXFnpFkD4yQPDwrGnVOG0pT1O5oDmHxCUzBlXM0YymBKjMxMmgGXYbWoAe6nfxo/2o0LI5AD+/hQTse9CEnoofhavm7M+GFMvwClSUqIsRaFK5TX0LjlygDqtI+n5VX2PSh9vEOxK0zpANrrF45mOdAvcO4JSkpasqG1gDYEqSoG8jmQKtDAMBJQjQgTpB0gQTaq7ybDKUtaUqW2rQYUgDUO8m4B+HrTvkryk6CpLylITHeCZUQN7GBJoAOeKafxDujUnSspJQoJkAWJBsr4flXbKsqhwI0kFYB1KUSopE3M3iQYAt03rMHwotKNSEO61KlSFkKMc1BYsP4TRtnJX+2W9oMkQlJMAJ06RfTYgXm8knagH5NlRcLa0kDStK7ibAzbxmndGL0lSlEaEJKlQeQHSkfAcC9iiQSXAtKkhx5ZEJMxqSEgXG2kg0axWDS42628tpsPJ0qIeBgSDsdBvEb9aAUzw/gnkh5bYSt0lStOoAybGAoCSImsqExkimxo/SOFhNk6tJgf7X86ygFoVMWPw/rQnPcwSl6FSCALAVOTgVEiVHyCxH1/CpTeTpJ1GD4wT+VAvM5ygT3XCDtCacGcUlTaSY90ESLgx05GuXZNpHeWgeifxVXFb2GCpOIQBzGtPpHetQBWMYCtRVElREnlBO/yqN27qlkttdp1UFACem1GXMdl6ZhTZnfZU+djXVrjDCtp0oki1gg/AQ2IoAzbeMWpRTh72AEyDEze3X5Uz5Znb7TLaVsgri8GwuY5HlHOoSvaJhwI0LA8iPyoa9xFhVnVoevvC1D/APLQOWS4hf2ouKBC3VJRZNkIhIIk3kq5jYAVZaGwNgBVScAFh7Ea22VJDPe1LIIBMgDc33PpVsIxANAM4syr7RhHEd8GNQLca5TeEyCJIketLnD2R4ZtCXW1uvahIU6rUR5JgBJBsbTIp6CpoXneFVp1NiSndIEyOsdZ6XoA+OxyUkc/7/rUfFLW4gBuyzcA7ADmrw/OoKllagTyO0bXuPPzpqazJgo0tkJI3BEG3186BfxDv2Rg61BThFgNkzyE3j8LUGRmzL7OorS2qLgn42536UH4s4rYXiy2VwlA94d4avQ9LRyoDmJU2hxWHAfULpCSDANyoo95WnoB52oGDANuufrLJbSZ725joKXva1xFCG8Kk7w455fcT8ZPomkbLM7d+0tKW4tX6xMgqMe8JtMDyrzivM/tGMec5aoHknuj5CfWgZ/ZNlQXiFvrEpaTCZ/bVz8wJ+Iq4WVBSZpP4Ayb7PgoUO84As+ot8gKNjNOyFwSOlBIfBChFxzoe/i9ClK5RUxzFhcKSaA5z+sWhr/zFAHy3PyBoOvDmE7ZTjrgMqV3QbDSLBXjN6Y/sWo1wbwbilRMJG3K3Su+PxyWGze9BpmWYpw6AhAlZt6napWBxBUlaVROm8bTB/pS9lA7QqxK/dTOgHmetFOHiSVE870BDirMxh8IpwqCdIKgT+0Ewn/fUmqYYzB9ttShilpSd9KW7j/KaevaZigt3DsFUIQC4scibaZ8hJpUXn7T+lhB1KZChrgd9JSDZQidKgRsPetQdMkznEuwC46O6LmEzPlz8KNuKcIIceeGkSdLq037oAsQfvVwZw7TWlTigk2AJj4XUAfK9b8SkdgtSZBMJ8YJP4CgVMw4hSlRHa4hcGDDrhA8JK71s28lxBUiVmd1KVIPjJ60TwnDB7EukJDYAKpEiCYHx2mo/BuXILuJsS2HAEzz75gf5RQe4h9YTykn5UDca7RZJ7x2JPLwpxzTPmdZw4jVtZIgHoVbzSvjEQwtYtLun0Oo/wDL9aDicKz1I8lD8Qayh6kfQfSsoCSsWsn31/5j+deQTvNbBknb6xW5w5EzY+YoNE4cG/SuLiwKmNMKNqkZjlo0gjpFADViz0+ddsLjATfflXBxMA1GULDzP4UE93C6lSoz4VNbw8W25c/yqUxl2pDatitE+vd/Ot86xrKIBUsHSO6kDeIJJnregZ/Z1mfZqdbJsYUPMWPyNOrnEoTebiqly7FJ/wAVkklNri87GR41IxWbLc7gJS5tHXynY+dBbWF40RIE7/3tvTaxiAoAi4NfPeEzJpBHaB9SxB0lX5C4o/jvbI4iEttpEbAgn0i0UFk8VYNsAPGUr9233uk+Ii3nSJmGZqB7twNzG/kaUs34+xuLH6zSEjYBP9aC/wCkixIU5p8P7mKA7mOQsuL1o/Vncj7pO+3I+VvClvHNYhhUrA0bhaDMGbX326gbVxVxMoGxtzHLqatj2Ur1sqxC0glZ0J6aR70eZt/LQVZjsUhetxYBWhAWlyIUVSkAKIssSrcibb0H4Vyo4nFtNATqVfyFyflV/cSezTBYwEhJZWfvNQkHzTGk/AedKvDvs0dy3ELdK0ujTDagII6ynlsNiaBpYRMpHUD4CKhY9jvEHnU/K8UCpU2O8Gxk17mWF1CRuKBWVqQY5Vyw8l/X+wmx8SfyHzos9h+0tsetc3XEsJIAOrmoj6dKCb+n1JlS4CI26nwpdS8vHP6R7k94+FR3MK/ilwkK09TTblmXIwrYSPe3J5k0G2JAhLSbJTai+UYOB50JYEqnrRjMMeMOwtxWzaZ6XNkj1UQPWgoTjnP3MVi30pkp7VSQBJKgkwBblAFqn8N5KWEqW4P1i7R+yCdj4005kj9Q8sLI0iyhIPeVABF5AB68poNh16GErcXq1KsAlRICYkmB1IoO+N4V+3Y4JU4UoSxqSEwTIUARcgCZmb7RTpmHCwGDUhK7pCYJsRpgAnkRcg+dCeGcc246soQ4HUtgSUlPdnYT1McqmcW4p4YdDaG1qKzqUR90J2HmTf0oFzHvYwt9ioIbbMBwhaVSEmQLbSTsa74BlOFbDaLysEz1CTPzrvhAFJfPZytKFFIJIGrxHzjrQp7D4lRSopb0RJIVPXqRJ8N6CflmR4dfaurB7UuEgqmIIBIEGN5vE3rfMeGkJYsVFDqoiCrSpMqC5A2uUkEbKkTFd25QkdpYK92RAMbi95HSpH2yUhJAKeQB677bf9qBJxOV9mqCQZEggzb0rKb14JCt0hJG4UT8fh/WsoBuLyoOIlAAX9aVFvLSogm4MEeVPOFfQArWrSQkkAXJ6ChCGUwpRQgdO6LeNBpgROk9Rt8KiZuVotHcMwr42PQ1MbxI1Dbwoi0glJUFRMjTE6vQ2oEOZCp/u9d8uytTxAFkzdXTb4nwpmx+FCDZpuSASNCZBPLpbyrfLkqI76Ynbl8ulBIcaSkoA2CD8BpqPm3AutQcU4GyoCURqPhzAFuVdseoDQZAHeBn+X8qOYDFJW2hSik23JB2t+FAvN8OJwjYGvWXL7RsYAi8c7zXDiJtBRrIJUiCkpMHcWPUH4jl0Mni/NUl/TJ7qQBAPn+ND3SXEaRqAMHbpe/+YfA0HjeXKcKVynWRAEr1/wAMhMW8/OuS8mcA1gJSDbVIXJ23BNGMA8htxCESe0JBk8oJMQBeYvUnPAS2lpkXUqTMmAJ/GKBMxOTKVMuBUdbfKpJ4EUCApYMie6LfEkfSpjeTPayFKSBMWSZ2HXz60a7Z1MJgKIAE7beAoE3G8OtpUpCSpRTafHnYeNWLwbxEMPhWWymyU+RBkkz6k0oOghC1CCvUTvE871xyHMlEFC4BmQBzB3j1+tBeOV5208JSoTzHMVwxGO1rM2Qn5+fgKQsoIUtKQDJIuPGmPOcVohsG8gq+NAe7VK0HuiI6XiuP6PBAhRI8b0LwWcgyFXnaLV2/SJQSRsbkH50HJ3CaJC4UZnup5G09TBiRyF6i47HFpaQ4nU2r3VdCN0E/Q8x5UcxSdQQtPIgg/wB+FCMbiEltSHB3FuKvzSeRFBLbzJKUylMCoDT5dJUQZPyrTLf1LgS6NSPl4K8qbHMtTAWgCCJoA2BZkybaTNRuLGU4hkMLJAUoLMdR7o9Df0FH28IVqgWHP8qqTjvOljGutsrXpSdAAUQJSIVt+8DQMbfDxLK2lrCkqIPukKtPMKHWt8DlbLDRaU8kpVIhRA33vqkVXGW4TEPrgrnzJgeJJmmfH8KIBwx7QLUtCitCTASUq0kjwNwJvIPhQM+EaYSUkYgKUkEBST3o6HTII86JHGNlOpT6ymInvf8AKAKW8uwegaYhJ/ekiJ9I+dqj52pSgjDosEpBWepIBjwEH50DCnD4J4zAcN9xJHj3lTUV3CYdxRRocUBFgoJTPwNIeaJLCkabLEK1DcHl9KsnC439Wl5wJTKEnpHdknwF6DhimAEpSUakaoShapAJIE+6COe1BcfxijDnQGmpA2CSSB4yqBRx3MkusqWkpWEyZTt3QVRv+7VTOqKiVEyTc+ZvQPmH4ibxMqMIUNxAT5HoaykrC4JS50gmKygI4VZWSSedScUSGzHUVlZQQ0NOG4KR8aOZFiloBCjN5tasrKDnnAhxTo2gCPE1CLjazC9RSLwPH1r2soCWW5Uy8sJQ2EpF1Turpt0g9d6PKyNuw2CeQt47bVlZQRcS0wVailXTYcrftViMvQ7ZKZ6SrTHPkDWVlB6eGigyAyD1IU4r4lQ+lc+wUJ/WqH8DbafqCfnXlZQRcTiUNpJIWo7ySCfoBQtzMAqYCgJ2nw89q8rKDkXEnuhEW6/0pXxTAaWFKvBsBz868rKBy9neYKdQtKiStCh3jzF9N95EH0im1rDaiSd5rKygF44lKrcq5P52uBN68rKA/wAP58pTGjSCQqASdhv8qj8TJ7NsJ3MyTWVlBnDeZhyGXQTySrmPA9RTdhH4T2QnukiT0rKyg743GdhhnXgJKEFQ84t8zVFNN/rlFXeVMknmSLn4msrKAzhca3hsOXVIKiFWCbSSTEk7C3KaLM41byUvOhEtNSAhOkQCpUR6bnrXtZQDOE89exD60uFOkpJgJAjnYgT8ak8XYlWHxiwADq0EeEpAPzFZWUELhnIzj8SStQABk+QFgPnThxLlBxH/AMM2rRqUlIkSIECDF+VZWUE/IuDRhm1I19pBOqRE2jaTSgfZ0lRKg6QmR3dMkDpM3+FZWUDjw9w+hhuEgXuSbk1lZWUH/9k="/>
          <p:cNvSpPr>
            <a:spLocks noChangeAspect="1" noChangeArrowheads="1"/>
          </p:cNvSpPr>
          <p:nvPr/>
        </p:nvSpPr>
        <p:spPr bwMode="auto">
          <a:xfrm>
            <a:off x="16192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3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0"/>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6" name="Picture 8" descr="https://encrypted-tbn2.gstatic.com/images?q=tbn:ANd9GcT6cU5hBpH0OcfsE45AvPtf128Bd1_GwU9X8IHCBXlgUhGzjFMq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932" y="2774451"/>
            <a:ext cx="1761067" cy="114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p:spPr>
        <p:txBody>
          <a:bodyPr/>
          <a:lstStyle/>
          <a:p>
            <a:pPr eaLnBrk="1" hangingPunct="1">
              <a:defRPr/>
            </a:pPr>
            <a:r>
              <a:rPr lang="pl-PL" dirty="0" smtClean="0">
                <a:latin typeface="+mj-lt"/>
              </a:rPr>
              <a:t>Memy i neurony</a:t>
            </a:r>
          </a:p>
        </p:txBody>
      </p:sp>
      <p:sp>
        <p:nvSpPr>
          <p:cNvPr id="49155" name="Rectangle 3"/>
          <p:cNvSpPr>
            <a:spLocks noChangeArrowheads="1"/>
          </p:cNvSpPr>
          <p:nvPr/>
        </p:nvSpPr>
        <p:spPr bwMode="auto">
          <a:xfrm>
            <a:off x="493713" y="1355725"/>
            <a:ext cx="8326437"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a:spcBef>
                <a:spcPct val="0"/>
              </a:spcBef>
              <a:spcAft>
                <a:spcPts val="600"/>
              </a:spcAft>
              <a:buFontTx/>
              <a:buNone/>
            </a:pPr>
            <a:r>
              <a:rPr lang="pl-PL" altLang="pl-PL" dirty="0" err="1">
                <a:solidFill>
                  <a:srgbClr val="FFFFFF"/>
                </a:solidFill>
              </a:rPr>
              <a:t>Memy</a:t>
            </a:r>
            <a:r>
              <a:rPr lang="pl-PL" altLang="pl-PL" dirty="0">
                <a:solidFill>
                  <a:srgbClr val="FFFFFF"/>
                </a:solidFill>
              </a:rPr>
              <a:t> to granule informacji, a więc odpowiadają im </a:t>
            </a:r>
            <a:br>
              <a:rPr lang="pl-PL" altLang="pl-PL" dirty="0">
                <a:solidFill>
                  <a:srgbClr val="FFFFFF"/>
                </a:solidFill>
              </a:rPr>
            </a:br>
            <a:r>
              <a:rPr lang="pl-PL" altLang="pl-PL" dirty="0">
                <a:solidFill>
                  <a:srgbClr val="FFFFFF"/>
                </a:solidFill>
              </a:rPr>
              <a:t>wzorce aktywacji mózgu, struktury istniejące tylko krótko, </a:t>
            </a:r>
            <a:br>
              <a:rPr lang="pl-PL" altLang="pl-PL" dirty="0">
                <a:solidFill>
                  <a:srgbClr val="FFFFFF"/>
                </a:solidFill>
              </a:rPr>
            </a:br>
            <a:r>
              <a:rPr lang="pl-PL" altLang="pl-PL" dirty="0">
                <a:solidFill>
                  <a:srgbClr val="FFFFFF"/>
                </a:solidFill>
              </a:rPr>
              <a:t>chwilowo, aktualizujące potencjalne stany mózgu  w wyniku </a:t>
            </a:r>
            <a:br>
              <a:rPr lang="pl-PL" altLang="pl-PL" dirty="0">
                <a:solidFill>
                  <a:srgbClr val="FFFFFF"/>
                </a:solidFill>
              </a:rPr>
            </a:br>
            <a:r>
              <a:rPr lang="pl-PL" altLang="pl-PL" dirty="0">
                <a:solidFill>
                  <a:srgbClr val="FFFFFF"/>
                </a:solidFill>
              </a:rPr>
              <a:t>pobudzenia (</a:t>
            </a:r>
            <a:r>
              <a:rPr lang="pl-PL" altLang="pl-PL" dirty="0" err="1">
                <a:solidFill>
                  <a:srgbClr val="FFFFFF"/>
                </a:solidFill>
              </a:rPr>
              <a:t>neurodynamiki</a:t>
            </a:r>
            <a:r>
              <a:rPr lang="pl-PL" altLang="pl-PL" dirty="0">
                <a:solidFill>
                  <a:srgbClr val="FFFFFF"/>
                </a:solidFill>
              </a:rPr>
              <a:t>) substratu, jakim jest mózg, </a:t>
            </a:r>
            <a:br>
              <a:rPr lang="pl-PL" altLang="pl-PL" dirty="0">
                <a:solidFill>
                  <a:srgbClr val="FFFFFF"/>
                </a:solidFill>
              </a:rPr>
            </a:br>
            <a:r>
              <a:rPr lang="pl-PL" altLang="pl-PL" dirty="0">
                <a:solidFill>
                  <a:srgbClr val="FFFFFF"/>
                </a:solidFill>
              </a:rPr>
              <a:t>Wibracje tworzą złożone struktury, badane przez </a:t>
            </a:r>
            <a:r>
              <a:rPr lang="pl-PL" altLang="pl-PL" i="1" dirty="0" err="1">
                <a:solidFill>
                  <a:srgbClr val="FFFFFF"/>
                </a:solidFill>
              </a:rPr>
              <a:t>cymatykę</a:t>
            </a:r>
            <a:r>
              <a:rPr lang="pl-PL" altLang="pl-PL" dirty="0">
                <a:solidFill>
                  <a:srgbClr val="FFFFFF"/>
                </a:solidFill>
              </a:rPr>
              <a:t>. </a:t>
            </a:r>
          </a:p>
          <a:p>
            <a:pPr eaLnBrk="1">
              <a:spcBef>
                <a:spcPct val="0"/>
              </a:spcBef>
              <a:spcAft>
                <a:spcPts val="600"/>
              </a:spcAft>
              <a:buFontTx/>
              <a:buNone/>
            </a:pPr>
            <a:r>
              <a:rPr lang="pl-PL" altLang="pl-PL" dirty="0" err="1">
                <a:solidFill>
                  <a:srgbClr val="FFFF00"/>
                </a:solidFill>
              </a:rPr>
              <a:t>Memy</a:t>
            </a:r>
            <a:r>
              <a:rPr lang="pl-PL" altLang="pl-PL" dirty="0">
                <a:solidFill>
                  <a:srgbClr val="FFFF00"/>
                </a:solidFill>
              </a:rPr>
              <a:t>: atraktory </a:t>
            </a:r>
            <a:r>
              <a:rPr lang="pl-PL" altLang="pl-PL" dirty="0" err="1">
                <a:solidFill>
                  <a:srgbClr val="FFFF00"/>
                </a:solidFill>
              </a:rPr>
              <a:t>neurodynamiki</a:t>
            </a:r>
            <a:r>
              <a:rPr lang="pl-PL" altLang="pl-PL" dirty="0">
                <a:solidFill>
                  <a:srgbClr val="FFFF00"/>
                </a:solidFill>
              </a:rPr>
              <a:t> sieci neuronów (i innych struktur) mózgu.</a:t>
            </a:r>
          </a:p>
          <a:p>
            <a:pPr eaLnBrk="1">
              <a:spcBef>
                <a:spcPct val="0"/>
              </a:spcBef>
              <a:spcAft>
                <a:spcPts val="1200"/>
              </a:spcAft>
              <a:buFontTx/>
              <a:buNone/>
            </a:pPr>
            <a:r>
              <a:rPr lang="pl-PL" altLang="pl-PL" dirty="0">
                <a:solidFill>
                  <a:srgbClr val="FFFFFF"/>
                </a:solidFill>
              </a:rPr>
              <a:t>Teoria </a:t>
            </a:r>
            <a:r>
              <a:rPr lang="pl-PL" altLang="pl-PL" dirty="0" err="1">
                <a:solidFill>
                  <a:srgbClr val="FFFFFF"/>
                </a:solidFill>
              </a:rPr>
              <a:t>memów</a:t>
            </a:r>
            <a:r>
              <a:rPr lang="pl-PL" altLang="pl-PL" dirty="0">
                <a:solidFill>
                  <a:srgbClr val="FFFFFF"/>
                </a:solidFill>
              </a:rPr>
              <a:t> (</a:t>
            </a:r>
            <a:r>
              <a:rPr lang="pl-PL" altLang="pl-PL" dirty="0" err="1">
                <a:solidFill>
                  <a:srgbClr val="FFFFFF"/>
                </a:solidFill>
              </a:rPr>
              <a:t>Dawkins</a:t>
            </a:r>
            <a:r>
              <a:rPr lang="pl-PL" altLang="pl-PL" dirty="0">
                <a:solidFill>
                  <a:srgbClr val="FFFFFF"/>
                </a:solidFill>
              </a:rPr>
              <a:t>, 1976) jak i teoria ewolucji są szczególnymi przypadkami teorii procesów twórczych D.T. Campbella (1960). </a:t>
            </a:r>
            <a:br>
              <a:rPr lang="pl-PL" altLang="pl-PL" dirty="0">
                <a:solidFill>
                  <a:srgbClr val="FFFFFF"/>
                </a:solidFill>
              </a:rPr>
            </a:br>
            <a:r>
              <a:rPr lang="pl-PL" altLang="pl-PL" dirty="0">
                <a:solidFill>
                  <a:srgbClr val="FFFFFF"/>
                </a:solidFill>
              </a:rPr>
              <a:t>Twórcze procesy wymagają wyobraźni, opartej na ślepych (z punktu widzenia celu) kombinacjach elementów (blind-</a:t>
            </a:r>
            <a:r>
              <a:rPr lang="pl-PL" altLang="pl-PL" dirty="0" err="1">
                <a:solidFill>
                  <a:srgbClr val="FFFFFF"/>
                </a:solidFill>
              </a:rPr>
              <a:t>variation</a:t>
            </a:r>
            <a:r>
              <a:rPr lang="pl-PL" altLang="pl-PL" dirty="0">
                <a:solidFill>
                  <a:srgbClr val="FFFFFF"/>
                </a:solidFill>
              </a:rPr>
              <a:t>), oraz selekcji interesujących (przydatnych) kombinacji (</a:t>
            </a:r>
            <a:r>
              <a:rPr lang="pl-PL" altLang="pl-PL" dirty="0" err="1">
                <a:solidFill>
                  <a:srgbClr val="FFFFFF"/>
                </a:solidFill>
              </a:rPr>
              <a:t>selective-retention</a:t>
            </a:r>
            <a:r>
              <a:rPr lang="pl-PL" altLang="pl-PL" dirty="0">
                <a:solidFill>
                  <a:srgbClr val="FFFFFF"/>
                </a:solidFill>
              </a:rPr>
              <a:t>), stąd nazwa BVSR tej teorii. </a:t>
            </a:r>
          </a:p>
          <a:p>
            <a:pPr eaLnBrk="1">
              <a:spcBef>
                <a:spcPct val="0"/>
              </a:spcBef>
              <a:spcAft>
                <a:spcPts val="1200"/>
              </a:spcAft>
              <a:buFontTx/>
              <a:buNone/>
            </a:pPr>
            <a:r>
              <a:rPr lang="pl-PL" altLang="pl-PL" dirty="0">
                <a:solidFill>
                  <a:srgbClr val="FFFFFF"/>
                </a:solidFill>
              </a:rPr>
              <a:t>Mózgi dają przestrzeń neuronalną, w której możliwa jest ślepa wariancja, powstawanie kombinacji różnych elementów zgodnych z doświadczeniem, które narzuca na ślepe kombinacje strukturę probabilistyczna, nie jest to wiec przypadkowe szukanie, ale oparte na </a:t>
            </a:r>
            <a:r>
              <a:rPr lang="pl-PL" altLang="pl-PL" dirty="0" err="1">
                <a:solidFill>
                  <a:srgbClr val="FFFFFF"/>
                </a:solidFill>
              </a:rPr>
              <a:t>memach</a:t>
            </a:r>
            <a:r>
              <a:rPr lang="pl-PL" altLang="pl-PL" dirty="0">
                <a:solidFill>
                  <a:srgbClr val="FFFFFF"/>
                </a:solidFill>
              </a:rPr>
              <a:t>. </a:t>
            </a:r>
          </a:p>
        </p:txBody>
      </p:sp>
      <p:pic>
        <p:nvPicPr>
          <p:cNvPr id="49156" name="Picture 4" descr="https://encrypted-tbn0.gstatic.com/images?q=tbn:ANd9GcTut4MsDHaTuDjHYu-8hQcnjRzPrTL3o5JU11lxbi3SgAXZ1zdj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755" y="336022"/>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228600"/>
            <a:ext cx="7772400" cy="792163"/>
          </a:xfrm>
          <a:effectLst>
            <a:outerShdw dist="35921" dir="2700000" algn="ctr" rotWithShape="0">
              <a:schemeClr val="bg2"/>
            </a:outerShdw>
          </a:effectLst>
        </p:spPr>
        <p:txBody>
          <a:bodyPr lIns="92075" tIns="46038" rIns="92075" bIns="46038"/>
          <a:lstStyle/>
          <a:p>
            <a:pPr eaLnBrk="1" hangingPunct="1"/>
            <a:r>
              <a:rPr lang="pl-PL" altLang="pl-PL" smtClean="0">
                <a:ea typeface="Calibri" pitchFamily="34" charset="0"/>
              </a:rPr>
              <a:t>Kiedy powstają świadome wrażenia?</a:t>
            </a:r>
          </a:p>
        </p:txBody>
      </p:sp>
      <p:sp>
        <p:nvSpPr>
          <p:cNvPr id="59395" name="Rectangle 3"/>
          <p:cNvSpPr>
            <a:spLocks noGrp="1" noChangeArrowheads="1"/>
          </p:cNvSpPr>
          <p:nvPr>
            <p:ph idx="1"/>
          </p:nvPr>
        </p:nvSpPr>
        <p:spPr>
          <a:xfrm>
            <a:off x="476250" y="1041400"/>
            <a:ext cx="8453438" cy="1511300"/>
          </a:xfrm>
        </p:spPr>
        <p:txBody>
          <a:bodyPr lIns="92075" tIns="46038" rIns="92075" bIns="46038"/>
          <a:lstStyle/>
          <a:p>
            <a:pPr marL="0" indent="0" eaLnBrk="1" hangingPunct="1">
              <a:spcBef>
                <a:spcPct val="0"/>
              </a:spcBef>
              <a:buFontTx/>
              <a:buNone/>
            </a:pPr>
            <a:r>
              <a:rPr lang="pl-PL" altLang="pl-PL" sz="2000" smtClean="0">
                <a:ea typeface="Calibri" pitchFamily="34" charset="0"/>
              </a:rPr>
              <a:t>Na to i liczne pytania dotyczące reprezentacji pojęć w mózgu, procesów podejmowania decyzji i innych zagadnień stanowiących tło dla dalszych rozważań można znaleźć odpowiedzi w referatach na mojej stronie:</a:t>
            </a:r>
          </a:p>
          <a:p>
            <a:pPr marL="0" indent="0" eaLnBrk="1" hangingPunct="1">
              <a:spcBef>
                <a:spcPct val="0"/>
              </a:spcBef>
              <a:buFontTx/>
              <a:buNone/>
            </a:pPr>
            <a:r>
              <a:rPr lang="pl-PL" altLang="pl-PL" sz="2000" smtClean="0">
                <a:ea typeface="Calibri" pitchFamily="34" charset="0"/>
                <a:hlinkClick r:id="rId3"/>
              </a:rPr>
              <a:t>http://www.is.umk.pl/~duch/refpl.html</a:t>
            </a:r>
            <a:r>
              <a:rPr lang="pl-PL" altLang="pl-PL" sz="2000" smtClean="0">
                <a:ea typeface="Calibri" pitchFamily="34" charset="0"/>
              </a:rPr>
              <a:t> </a:t>
            </a:r>
          </a:p>
        </p:txBody>
      </p:sp>
      <p:sp>
        <p:nvSpPr>
          <p:cNvPr id="58372" name="Rectangle 4"/>
          <p:cNvSpPr>
            <a:spLocks noChangeArrowheads="1"/>
          </p:cNvSpPr>
          <p:nvPr/>
        </p:nvSpPr>
        <p:spPr bwMode="auto">
          <a:xfrm>
            <a:off x="428625" y="2552700"/>
            <a:ext cx="850106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15875"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600"/>
              </a:spcAft>
              <a:buClrTx/>
              <a:buSzTx/>
              <a:buFontTx/>
              <a:buNone/>
              <a:defRPr/>
            </a:pPr>
            <a:r>
              <a:rPr lang="pl-PL" altLang="pl-PL" sz="2000" dirty="0" smtClean="0">
                <a:solidFill>
                  <a:srgbClr val="F4F4F4"/>
                </a:solidFill>
              </a:rPr>
              <a:t>W szczególności polecam referaty: </a:t>
            </a:r>
          </a:p>
          <a:p>
            <a:pPr marL="358775" indent="-342900" eaLnBrk="1" hangingPunct="1">
              <a:spcBef>
                <a:spcPct val="0"/>
              </a:spcBef>
              <a:spcAft>
                <a:spcPts val="600"/>
              </a:spcAft>
              <a:buClrTx/>
              <a:buSzTx/>
              <a:defRPr/>
            </a:pPr>
            <a:r>
              <a:rPr lang="pl-PL" altLang="pl-PL" sz="2000" dirty="0" smtClean="0">
                <a:solidFill>
                  <a:srgbClr val="F4F4F4"/>
                </a:solidFill>
              </a:rPr>
              <a:t>Jak reprezentowane są pojęcia w mózgu i co z tego wynika.  </a:t>
            </a:r>
          </a:p>
          <a:p>
            <a:pPr marL="358775" indent="-342900" eaLnBrk="1" hangingPunct="1">
              <a:spcBef>
                <a:spcPct val="0"/>
              </a:spcBef>
              <a:spcAft>
                <a:spcPts val="600"/>
              </a:spcAft>
              <a:buClrTx/>
              <a:buSzTx/>
              <a:defRPr/>
            </a:pPr>
            <a:r>
              <a:rPr lang="pl-PL" altLang="pl-PL" sz="2000" dirty="0" smtClean="0">
                <a:solidFill>
                  <a:srgbClr val="F4F4F4"/>
                </a:solidFill>
              </a:rPr>
              <a:t>Jak podejmujemy decyzje? Świat bez wolnej woli. </a:t>
            </a:r>
          </a:p>
          <a:p>
            <a:pPr marL="358775" indent="-342900" eaLnBrk="1" hangingPunct="1">
              <a:spcBef>
                <a:spcPct val="0"/>
              </a:spcBef>
              <a:spcAft>
                <a:spcPts val="600"/>
              </a:spcAft>
              <a:buClrTx/>
              <a:buSzTx/>
              <a:defRPr/>
            </a:pPr>
            <a:r>
              <a:rPr lang="pl-PL" altLang="pl-PL" sz="2000" dirty="0" smtClean="0">
                <a:solidFill>
                  <a:srgbClr val="F4F4F4"/>
                </a:solidFill>
              </a:rPr>
              <a:t>Czy jesteśmy automatami? Wolna wola, podmiotowość i mózg.</a:t>
            </a:r>
          </a:p>
          <a:p>
            <a:pPr marL="358775" indent="-342900" eaLnBrk="1" hangingPunct="1">
              <a:spcBef>
                <a:spcPct val="0"/>
              </a:spcBef>
              <a:spcAft>
                <a:spcPts val="600"/>
              </a:spcAft>
              <a:buClrTx/>
              <a:buSzTx/>
              <a:defRPr/>
            </a:pPr>
            <a:r>
              <a:rPr lang="pl-PL" altLang="pl-PL" sz="2000" dirty="0" err="1" smtClean="0">
                <a:solidFill>
                  <a:srgbClr val="F4F4F4"/>
                </a:solidFill>
              </a:rPr>
              <a:t>Neuroplastyczność</a:t>
            </a:r>
            <a:r>
              <a:rPr lang="pl-PL" altLang="pl-PL" sz="2000" dirty="0" smtClean="0">
                <a:solidFill>
                  <a:srgbClr val="F4F4F4"/>
                </a:solidFill>
              </a:rPr>
              <a:t>, czyli jak utrzymać swój mózg w dobrej formie.</a:t>
            </a:r>
          </a:p>
          <a:p>
            <a:pPr marL="358775" indent="-342900" eaLnBrk="1" hangingPunct="1">
              <a:spcBef>
                <a:spcPct val="0"/>
              </a:spcBef>
              <a:spcAft>
                <a:spcPts val="600"/>
              </a:spcAft>
              <a:buClrTx/>
              <a:buSzTx/>
              <a:defRPr/>
            </a:pPr>
            <a:r>
              <a:rPr lang="pl-PL" altLang="pl-PL" sz="2000" dirty="0" smtClean="0">
                <a:solidFill>
                  <a:srgbClr val="F4F4F4"/>
                </a:solidFill>
              </a:rPr>
              <a:t>Język: jak robią to mózgi? </a:t>
            </a:r>
          </a:p>
          <a:p>
            <a:pPr marL="358775" indent="-342900" eaLnBrk="1" hangingPunct="1">
              <a:spcBef>
                <a:spcPct val="0"/>
              </a:spcBef>
              <a:spcAft>
                <a:spcPts val="600"/>
              </a:spcAft>
              <a:buClrTx/>
              <a:buSzTx/>
              <a:defRPr/>
            </a:pPr>
            <a:r>
              <a:rPr lang="pl-PL" altLang="pl-PL" sz="2000" dirty="0" smtClean="0">
                <a:solidFill>
                  <a:srgbClr val="F4F4F4"/>
                </a:solidFill>
              </a:rPr>
              <a:t>Informatyka </a:t>
            </a:r>
            <a:r>
              <a:rPr lang="pl-PL" altLang="pl-PL" sz="2000" dirty="0" err="1" smtClean="0">
                <a:solidFill>
                  <a:srgbClr val="F4F4F4"/>
                </a:solidFill>
              </a:rPr>
              <a:t>Neurokognitywna</a:t>
            </a:r>
            <a:r>
              <a:rPr lang="pl-PL" altLang="pl-PL" sz="2000" dirty="0" smtClean="0">
                <a:solidFill>
                  <a:srgbClr val="F4F4F4"/>
                </a:solidFill>
              </a:rPr>
              <a:t>.</a:t>
            </a:r>
          </a:p>
          <a:p>
            <a:pPr marL="358775" indent="-342900" eaLnBrk="1" hangingPunct="1">
              <a:spcBef>
                <a:spcPct val="0"/>
              </a:spcBef>
              <a:spcAft>
                <a:spcPts val="600"/>
              </a:spcAft>
              <a:buClrTx/>
              <a:buSzTx/>
              <a:defRPr/>
            </a:pPr>
            <a:r>
              <a:rPr lang="pl-PL" altLang="pl-PL" sz="2000" dirty="0" smtClean="0">
                <a:solidFill>
                  <a:srgbClr val="F4F4F4"/>
                </a:solidFill>
              </a:rPr>
              <a:t>Mózgi i Muzyka.</a:t>
            </a:r>
          </a:p>
          <a:p>
            <a:pPr marL="358775" indent="-342900" eaLnBrk="1" hangingPunct="1">
              <a:spcBef>
                <a:spcPct val="0"/>
              </a:spcBef>
              <a:spcAft>
                <a:spcPts val="600"/>
              </a:spcAft>
              <a:buClrTx/>
              <a:buSzTx/>
              <a:defRPr/>
            </a:pPr>
            <a:r>
              <a:rPr lang="pl-PL" altLang="pl-PL" sz="2000" dirty="0" smtClean="0">
                <a:solidFill>
                  <a:srgbClr val="F4F4F4"/>
                </a:solidFill>
              </a:rPr>
              <a:t>Architektury kognitywne, czyli jak zbudować sztuczny umysł?</a:t>
            </a:r>
          </a:p>
          <a:p>
            <a:pPr marL="358775" indent="-342900" eaLnBrk="1" hangingPunct="1">
              <a:spcBef>
                <a:spcPct val="0"/>
              </a:spcBef>
              <a:spcAft>
                <a:spcPts val="600"/>
              </a:spcAft>
              <a:buClrTx/>
              <a:buSzTx/>
              <a:defRPr/>
            </a:pPr>
            <a:r>
              <a:rPr lang="pl-PL" altLang="pl-PL" sz="2000" dirty="0" smtClean="0">
                <a:solidFill>
                  <a:srgbClr val="F4F4F4"/>
                </a:solidFill>
              </a:rPr>
              <a:t>Rozdział „</a:t>
            </a:r>
            <a:r>
              <a:rPr lang="pl-PL" sz="2000" dirty="0" smtClean="0"/>
              <a:t>Folklor umysłu” z notatek do wykładu dla I roku kognitywistyki. </a:t>
            </a:r>
            <a:r>
              <a:rPr lang="pl-PL" altLang="pl-PL" sz="2000" dirty="0" smtClean="0">
                <a:solidFill>
                  <a:srgbClr val="F4F4F4"/>
                </a:solidFill>
              </a:rPr>
              <a:t> </a:t>
            </a:r>
          </a:p>
        </p:txBody>
      </p:sp>
    </p:spTree>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152400"/>
            <a:ext cx="7772400" cy="792163"/>
          </a:xfrm>
        </p:spPr>
        <p:txBody>
          <a:bodyPr lIns="92075" tIns="46038" rIns="92075" bIns="46038"/>
          <a:lstStyle/>
          <a:p>
            <a:pPr eaLnBrk="1" hangingPunct="1">
              <a:defRPr/>
            </a:pPr>
            <a:r>
              <a:rPr lang="pl-PL" dirty="0" smtClean="0"/>
              <a:t>Przestrzeń neuronalna</a:t>
            </a:r>
          </a:p>
        </p:txBody>
      </p:sp>
      <p:sp>
        <p:nvSpPr>
          <p:cNvPr id="23555" name="Rectangle 3"/>
          <p:cNvSpPr>
            <a:spLocks noGrp="1" noChangeArrowheads="1"/>
          </p:cNvSpPr>
          <p:nvPr>
            <p:ph idx="1"/>
          </p:nvPr>
        </p:nvSpPr>
        <p:spPr>
          <a:xfrm>
            <a:off x="476250" y="5651500"/>
            <a:ext cx="8199438" cy="792163"/>
          </a:xfrm>
        </p:spPr>
        <p:txBody>
          <a:bodyPr lIns="92075" tIns="46038" rIns="92075" bIns="46038"/>
          <a:lstStyle/>
          <a:p>
            <a:pPr marL="0" indent="0" algn="ctr" eaLnBrk="1" hangingPunct="1">
              <a:spcBef>
                <a:spcPct val="0"/>
              </a:spcBef>
              <a:buFontTx/>
              <a:buNone/>
              <a:defRPr/>
            </a:pPr>
            <a:r>
              <a:rPr lang="pl-PL" sz="2400" dirty="0" smtClean="0">
                <a:latin typeface="+mj-lt"/>
              </a:rPr>
              <a:t>Aktywność kory zmysłowej pozwala na powstawanie wrażeń, </a:t>
            </a:r>
            <a:br>
              <a:rPr lang="pl-PL" sz="2400" dirty="0" smtClean="0">
                <a:latin typeface="+mj-lt"/>
              </a:rPr>
            </a:br>
            <a:r>
              <a:rPr lang="pl-PL" sz="2400" dirty="0" smtClean="0">
                <a:latin typeface="+mj-lt"/>
              </a:rPr>
              <a:t>a kory skojarzeniowej myśli, dzięki wewnętrznej interpretacji. </a:t>
            </a:r>
          </a:p>
        </p:txBody>
      </p:sp>
      <p:pic>
        <p:nvPicPr>
          <p:cNvPr id="604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954088"/>
            <a:ext cx="4319588"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3" y="333375"/>
            <a:ext cx="7793037" cy="685800"/>
          </a:xfrm>
        </p:spPr>
        <p:txBody>
          <a:bodyPr/>
          <a:lstStyle/>
          <a:p>
            <a:pPr eaLnBrk="1" hangingPunct="1">
              <a:defRPr/>
            </a:pPr>
            <a:r>
              <a:rPr lang="pl-PL" dirty="0" err="1" smtClean="0"/>
              <a:t>Cymatyka</a:t>
            </a:r>
            <a:endParaRPr lang="pl-PL" dirty="0" smtClean="0"/>
          </a:p>
        </p:txBody>
      </p:sp>
      <p:sp>
        <p:nvSpPr>
          <p:cNvPr id="50179" name="Rectangle 3"/>
          <p:cNvSpPr>
            <a:spLocks noChangeArrowheads="1"/>
          </p:cNvSpPr>
          <p:nvPr/>
        </p:nvSpPr>
        <p:spPr bwMode="auto">
          <a:xfrm>
            <a:off x="395288" y="5521325"/>
            <a:ext cx="82137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hangingPunct="1">
              <a:spcBef>
                <a:spcPct val="0"/>
              </a:spcBef>
              <a:spcAft>
                <a:spcPts val="1200"/>
              </a:spcAft>
              <a:buFontTx/>
              <a:buNone/>
            </a:pPr>
            <a:r>
              <a:rPr lang="pl-PL" altLang="pl-PL" sz="2400" dirty="0">
                <a:solidFill>
                  <a:srgbClr val="FFFFFF"/>
                </a:solidFill>
              </a:rPr>
              <a:t>Myśl = aktywacja złożonej materii, zależna od substratu. </a:t>
            </a:r>
            <a:br>
              <a:rPr lang="pl-PL" altLang="pl-PL" sz="2400" dirty="0">
                <a:solidFill>
                  <a:srgbClr val="FFFFFF"/>
                </a:solidFill>
              </a:rPr>
            </a:br>
            <a:r>
              <a:rPr lang="pl-PL" altLang="pl-PL" sz="2400" dirty="0" err="1">
                <a:solidFill>
                  <a:srgbClr val="FFFFFF"/>
                </a:solidFill>
              </a:rPr>
              <a:t>Cymatyka</a:t>
            </a:r>
            <a:r>
              <a:rPr lang="pl-PL" altLang="pl-PL" sz="2400" dirty="0">
                <a:solidFill>
                  <a:srgbClr val="FFFFFF"/>
                </a:solidFill>
              </a:rPr>
              <a:t> obrazuje wibracje w złożonych substratach (film lok.). </a:t>
            </a:r>
          </a:p>
        </p:txBody>
      </p:sp>
      <p:pic>
        <p:nvPicPr>
          <p:cNvPr id="50180" name="Obraz 5" descr="Illustration of Chladni patterns">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934" y="1010708"/>
            <a:ext cx="3696758" cy="4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3"/>
          <p:cNvSpPr>
            <a:spLocks noChangeArrowheads="1"/>
          </p:cNvSpPr>
          <p:nvPr/>
        </p:nvSpPr>
        <p:spPr bwMode="auto">
          <a:xfrm>
            <a:off x="395288" y="1439863"/>
            <a:ext cx="4735512"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hangingPunct="1">
              <a:spcBef>
                <a:spcPct val="0"/>
              </a:spcBef>
              <a:spcAft>
                <a:spcPts val="1200"/>
              </a:spcAft>
              <a:buFontTx/>
              <a:buNone/>
            </a:pPr>
            <a:r>
              <a:rPr lang="en-US" altLang="pl-PL" dirty="0" err="1">
                <a:solidFill>
                  <a:srgbClr val="FFFFFF"/>
                </a:solidFill>
              </a:rPr>
              <a:t>Chladni</a:t>
            </a:r>
            <a:r>
              <a:rPr lang="en-US" altLang="pl-PL" dirty="0">
                <a:solidFill>
                  <a:srgbClr val="FFFFFF"/>
                </a:solidFill>
              </a:rPr>
              <a:t> “Die </a:t>
            </a:r>
            <a:r>
              <a:rPr lang="en-US" altLang="pl-PL" dirty="0" err="1">
                <a:solidFill>
                  <a:srgbClr val="FFFFFF"/>
                </a:solidFill>
              </a:rPr>
              <a:t>Akustic</a:t>
            </a:r>
            <a:r>
              <a:rPr lang="en-US" altLang="pl-PL" dirty="0">
                <a:solidFill>
                  <a:srgbClr val="FFFFFF"/>
                </a:solidFill>
              </a:rPr>
              <a:t>” (1802)</a:t>
            </a:r>
            <a:endParaRPr lang="pl-PL" altLang="pl-PL" dirty="0">
              <a:solidFill>
                <a:srgbClr val="FFFFFF"/>
              </a:solidFill>
            </a:endParaRPr>
          </a:p>
          <a:p>
            <a:pPr eaLnBrk="1" hangingPunct="1">
              <a:spcBef>
                <a:spcPct val="0"/>
              </a:spcBef>
              <a:spcAft>
                <a:spcPts val="1200"/>
              </a:spcAft>
              <a:buFontTx/>
              <a:buNone/>
            </a:pPr>
            <a:r>
              <a:rPr lang="en-US" altLang="pl-PL" dirty="0" err="1">
                <a:solidFill>
                  <a:srgbClr val="FFFFFF"/>
                </a:solidFill>
              </a:rPr>
              <a:t>Osc</a:t>
            </a:r>
            <a:r>
              <a:rPr lang="pl-PL" altLang="pl-PL" dirty="0" err="1">
                <a:solidFill>
                  <a:srgbClr val="FFFFFF"/>
                </a:solidFill>
              </a:rPr>
              <a:t>yliony</a:t>
            </a:r>
            <a:r>
              <a:rPr lang="pl-PL" altLang="pl-PL" dirty="0">
                <a:solidFill>
                  <a:srgbClr val="FFFFFF"/>
                </a:solidFill>
              </a:rPr>
              <a:t>, zlokalizowane stacjonarne wibracje, podobne do </a:t>
            </a:r>
            <a:r>
              <a:rPr lang="pl-PL" altLang="pl-PL" dirty="0" err="1">
                <a:solidFill>
                  <a:srgbClr val="FFFFFF"/>
                </a:solidFill>
              </a:rPr>
              <a:t>solitonów</a:t>
            </a:r>
            <a:r>
              <a:rPr lang="pl-PL" altLang="pl-PL" dirty="0">
                <a:solidFill>
                  <a:srgbClr val="FFFFFF"/>
                </a:solidFill>
              </a:rPr>
              <a:t>, odkryto w substratach </a:t>
            </a:r>
            <a:r>
              <a:rPr lang="pl-PL" altLang="pl-PL" dirty="0" err="1">
                <a:solidFill>
                  <a:srgbClr val="FFFFFF"/>
                </a:solidFill>
              </a:rPr>
              <a:t>dyssypatywnych</a:t>
            </a:r>
            <a:r>
              <a:rPr lang="pl-PL" altLang="pl-PL" dirty="0">
                <a:solidFill>
                  <a:srgbClr val="FFFFFF"/>
                </a:solidFill>
              </a:rPr>
              <a:t>, np. w przypadku dźwięku wprawiającego w wibracje złożone płyny, w których tworzą się złożone i względnie stabilne struktury. </a:t>
            </a:r>
            <a:r>
              <a:rPr lang="pl-PL" altLang="pl-PL" dirty="0" smtClean="0">
                <a:solidFill>
                  <a:srgbClr val="FFFFFF"/>
                </a:solidFill>
              </a:rPr>
              <a:t/>
            </a:r>
            <a:br>
              <a:rPr lang="pl-PL" altLang="pl-PL" dirty="0" smtClean="0">
                <a:solidFill>
                  <a:srgbClr val="FFFFFF"/>
                </a:solidFill>
              </a:rPr>
            </a:br>
            <a:r>
              <a:rPr lang="pl-PL" altLang="pl-PL" sz="1800" dirty="0" smtClean="0">
                <a:solidFill>
                  <a:srgbClr val="FFFFFF"/>
                </a:solidFill>
              </a:rPr>
              <a:t> </a:t>
            </a:r>
            <a:r>
              <a:rPr lang="pl-PL" altLang="pl-PL" sz="1800" dirty="0">
                <a:solidFill>
                  <a:srgbClr val="FFFFFF"/>
                </a:solidFill>
              </a:rPr>
              <a:t/>
            </a:r>
            <a:br>
              <a:rPr lang="pl-PL" altLang="pl-PL" sz="1800" dirty="0">
                <a:solidFill>
                  <a:srgbClr val="FFFFFF"/>
                </a:solidFill>
              </a:rPr>
            </a:br>
            <a:r>
              <a:rPr lang="en-US" altLang="pl-PL" u="sng" dirty="0">
                <a:solidFill>
                  <a:srgbClr val="FFFFFF"/>
                </a:solidFill>
                <a:hlinkClick r:id="rId5"/>
              </a:rPr>
              <a:t>http://www.cymatics.org/</a:t>
            </a:r>
            <a:r>
              <a:rPr lang="en-US" altLang="pl-PL" dirty="0">
                <a:solidFill>
                  <a:srgbClr val="FFFFFF"/>
                </a:solidFill>
              </a:rPr>
              <a:t> </a:t>
            </a:r>
            <a:r>
              <a:rPr lang="pl-PL" altLang="pl-PL" dirty="0">
                <a:solidFill>
                  <a:srgbClr val="FFFFFF"/>
                </a:solidFill>
              </a:rPr>
              <a:t/>
            </a:r>
            <a:br>
              <a:rPr lang="pl-PL" altLang="pl-PL" dirty="0">
                <a:solidFill>
                  <a:srgbClr val="FFFFFF"/>
                </a:solidFill>
              </a:rPr>
            </a:br>
            <a:endParaRPr lang="pl-PL" altLang="pl-PL" sz="600" dirty="0" smtClean="0">
              <a:solidFill>
                <a:srgbClr val="FFFFFF"/>
              </a:solidFill>
            </a:endParaRPr>
          </a:p>
          <a:p>
            <a:pPr eaLnBrk="1" hangingPunct="1">
              <a:spcBef>
                <a:spcPct val="0"/>
              </a:spcBef>
              <a:spcAft>
                <a:spcPts val="1200"/>
              </a:spcAft>
              <a:buFontTx/>
              <a:buNone/>
            </a:pPr>
            <a:r>
              <a:rPr lang="pl-PL" altLang="pl-PL" dirty="0" smtClean="0">
                <a:solidFill>
                  <a:srgbClr val="FFFFFF"/>
                </a:solidFill>
              </a:rPr>
              <a:t>Szybkie oscylacje w mózgu są znacznie </a:t>
            </a:r>
            <a:r>
              <a:rPr lang="en-US" altLang="pl-PL" dirty="0" smtClean="0">
                <a:solidFill>
                  <a:srgbClr val="FFFFFF"/>
                </a:solidFill>
              </a:rPr>
              <a:t> </a:t>
            </a:r>
            <a:r>
              <a:rPr lang="pl-PL" altLang="pl-PL" dirty="0" smtClean="0">
                <a:solidFill>
                  <a:srgbClr val="FFFFFF"/>
                </a:solidFill>
              </a:rPr>
              <a:t>bardziej złożone. </a:t>
            </a:r>
            <a:endParaRPr lang="pl-PL" altLang="pl-PL" dirty="0">
              <a:solidFill>
                <a:srgbClr val="FFFFFF"/>
              </a:solidFill>
            </a:endParaRPr>
          </a:p>
        </p:txBody>
      </p:sp>
    </p:spTree>
  </p:cSld>
  <p:clrMapOvr>
    <a:masterClrMapping/>
  </p:clrMapOvr>
  <p:transition spd="slow">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80867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755650" y="169863"/>
            <a:ext cx="7772400" cy="792162"/>
          </a:xfrm>
        </p:spPr>
        <p:txBody>
          <a:bodyPr/>
          <a:lstStyle/>
          <a:p>
            <a:pPr>
              <a:defRPr/>
            </a:pPr>
            <a:r>
              <a:rPr lang="pl-PL" dirty="0" smtClean="0"/>
              <a:t>Myśl: czas, częstość, miejsce, energia </a:t>
            </a:r>
            <a:endParaRPr lang="en-US" dirty="0"/>
          </a:p>
        </p:txBody>
      </p:sp>
      <p:sp>
        <p:nvSpPr>
          <p:cNvPr id="61444" name="Symbol zastępczy zawartości 2"/>
          <p:cNvSpPr>
            <a:spLocks noGrp="1"/>
          </p:cNvSpPr>
          <p:nvPr>
            <p:ph idx="1"/>
          </p:nvPr>
        </p:nvSpPr>
        <p:spPr>
          <a:xfrm>
            <a:off x="755650" y="4941888"/>
            <a:ext cx="8350250" cy="1439862"/>
          </a:xfrm>
        </p:spPr>
        <p:txBody>
          <a:bodyPr/>
          <a:lstStyle/>
          <a:p>
            <a:pPr marL="0" indent="0">
              <a:buFontTx/>
              <a:buNone/>
            </a:pPr>
            <a:r>
              <a:rPr lang="en-US" altLang="pl-PL" sz="2400" smtClean="0"/>
              <a:t>Pasley</a:t>
            </a:r>
            <a:r>
              <a:rPr lang="pl-PL" altLang="pl-PL" sz="2400" smtClean="0"/>
              <a:t> et al. </a:t>
            </a:r>
            <a:r>
              <a:rPr lang="en-US" altLang="pl-PL" sz="2400" smtClean="0"/>
              <a:t>Reconstructing Speech from Human Auditory Cortex</a:t>
            </a:r>
          </a:p>
          <a:p>
            <a:pPr marL="0" indent="0">
              <a:buFontTx/>
              <a:buNone/>
            </a:pPr>
            <a:r>
              <a:rPr lang="pl-PL" altLang="pl-PL" sz="2400" smtClean="0"/>
              <a:t>PLOS Biology 2012</a:t>
            </a:r>
            <a:endParaRPr lang="en-US" altLang="pl-PL" sz="2400" smtClean="0"/>
          </a:p>
        </p:txBody>
      </p:sp>
    </p:spTree>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dirty="0" smtClean="0">
                <a:ea typeface="Calibri" pitchFamily="34" charset="0"/>
              </a:rPr>
              <a:t>Religia i więcej nie pytaj</a:t>
            </a:r>
          </a:p>
        </p:txBody>
      </p:sp>
      <p:sp>
        <p:nvSpPr>
          <p:cNvPr id="25603" name="Rectangle 3"/>
          <p:cNvSpPr>
            <a:spLocks noChangeArrowheads="1"/>
          </p:cNvSpPr>
          <p:nvPr/>
        </p:nvSpPr>
        <p:spPr bwMode="auto">
          <a:xfrm>
            <a:off x="611188" y="1131888"/>
            <a:ext cx="821372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dirty="0"/>
              <a:t>Znanych jest ok. 10.000 religii.  </a:t>
            </a:r>
            <a:br>
              <a:rPr lang="pl-PL" altLang="pl-PL" sz="2000" dirty="0"/>
            </a:br>
            <a:r>
              <a:rPr lang="pl-PL" altLang="pl-PL" sz="2000" dirty="0"/>
              <a:t>Prawie wszystkie kultury miały (zwykle licznych) bogów.  </a:t>
            </a:r>
            <a:br>
              <a:rPr lang="pl-PL" altLang="pl-PL" sz="2000" dirty="0"/>
            </a:br>
            <a:r>
              <a:rPr lang="pl-PL" altLang="pl-PL" sz="2000" dirty="0"/>
              <a:t>W obrębie samego Chrześcijaństwa jest około dwóch tysięcy wyznań,  wyciągających odmienne wnioski z tych samych źródeł. </a:t>
            </a:r>
          </a:p>
          <a:p>
            <a:pPr eaLnBrk="1" hangingPunct="1">
              <a:spcBef>
                <a:spcPct val="0"/>
              </a:spcBef>
              <a:spcAft>
                <a:spcPts val="1200"/>
              </a:spcAft>
              <a:buFontTx/>
              <a:buNone/>
            </a:pPr>
            <a:r>
              <a:rPr lang="pl-PL" altLang="pl-PL" sz="2000" dirty="0"/>
              <a:t>Niewielu ludzi kwestionuje swoją tradycję religijną, zgłębiło inne religie. Prawie zawsze wierzono w to, co </a:t>
            </a:r>
            <a:r>
              <a:rPr lang="pl-PL" altLang="pl-PL" sz="2000" dirty="0" smtClean="0"/>
              <a:t>zostało wpojone w dzieciństwie, lub byłe tego modyfikacją, dawało proste odpowiedzi dotyczące świata i ludzi. </a:t>
            </a:r>
            <a:endParaRPr lang="pl-PL" altLang="pl-PL" sz="2000" dirty="0"/>
          </a:p>
          <a:p>
            <a:pPr eaLnBrk="1" hangingPunct="1">
              <a:spcBef>
                <a:spcPct val="0"/>
              </a:spcBef>
              <a:spcAft>
                <a:spcPts val="1200"/>
              </a:spcAft>
              <a:buFontTx/>
              <a:buNone/>
            </a:pPr>
            <a:r>
              <a:rPr lang="en-US" altLang="pl-PL" sz="2000" i="1" dirty="0"/>
              <a:t>Encyclopedia of New Religious Movements</a:t>
            </a:r>
            <a:r>
              <a:rPr lang="pl-PL" altLang="pl-PL" sz="2000" i="1" dirty="0"/>
              <a:t> </a:t>
            </a:r>
            <a:r>
              <a:rPr lang="pl-PL" altLang="pl-PL" sz="2000" dirty="0"/>
              <a:t>(2008) zawiera około 400 nowych ruchów religijnych, niektóre mają wiele milionów zwolenników.</a:t>
            </a:r>
          </a:p>
          <a:p>
            <a:pPr eaLnBrk="1" hangingPunct="1">
              <a:spcBef>
                <a:spcPct val="0"/>
              </a:spcBef>
              <a:spcAft>
                <a:spcPts val="1200"/>
              </a:spcAft>
              <a:buFontTx/>
              <a:buNone/>
            </a:pPr>
            <a:r>
              <a:rPr lang="pl-PL" altLang="pl-PL" sz="2000" dirty="0"/>
              <a:t>Wiele z nich robi wrażenie historii </a:t>
            </a:r>
            <a:r>
              <a:rPr lang="pl-PL" altLang="pl-PL" sz="2000" i="1" dirty="0"/>
              <a:t>science </a:t>
            </a:r>
            <a:r>
              <a:rPr lang="pl-PL" altLang="pl-PL" sz="2000" i="1" dirty="0" err="1"/>
              <a:t>fiction</a:t>
            </a:r>
            <a:r>
              <a:rPr lang="pl-PL" altLang="pl-PL" sz="2000" i="1" dirty="0"/>
              <a:t> </a:t>
            </a:r>
            <a:r>
              <a:rPr lang="pl-PL" altLang="pl-PL" sz="2000" dirty="0"/>
              <a:t>(</a:t>
            </a:r>
            <a:r>
              <a:rPr lang="pl-PL" altLang="pl-PL" sz="2000" dirty="0" err="1"/>
              <a:t>scientologia</a:t>
            </a:r>
            <a:r>
              <a:rPr lang="pl-PL" altLang="pl-PL" sz="2000" dirty="0"/>
              <a:t> to </a:t>
            </a:r>
            <a:r>
              <a:rPr lang="pl-PL" altLang="pl-PL" sz="2000" dirty="0" err="1"/>
              <a:t>sci</a:t>
            </a:r>
            <a:r>
              <a:rPr lang="pl-PL" altLang="pl-PL" sz="2000" dirty="0"/>
              <a:t>-fi), </a:t>
            </a:r>
            <a:br>
              <a:rPr lang="pl-PL" altLang="pl-PL" sz="2000" dirty="0"/>
            </a:br>
            <a:r>
              <a:rPr lang="pl-PL" altLang="pl-PL" sz="2000" dirty="0"/>
              <a:t>a jednak znajdują miliony zwolenników. </a:t>
            </a:r>
          </a:p>
          <a:p>
            <a:pPr eaLnBrk="1" hangingPunct="1">
              <a:spcBef>
                <a:spcPct val="0"/>
              </a:spcBef>
              <a:spcAft>
                <a:spcPts val="1200"/>
              </a:spcAft>
              <a:buFontTx/>
              <a:buNone/>
            </a:pPr>
            <a:r>
              <a:rPr lang="pl-PL" altLang="pl-PL" sz="2000" dirty="0" smtClean="0"/>
              <a:t>Ra (Ozyrys), Horus, Izyda – święta trójca. </a:t>
            </a:r>
            <a:br>
              <a:rPr lang="pl-PL" altLang="pl-PL" sz="2000" dirty="0" smtClean="0"/>
            </a:br>
            <a:r>
              <a:rPr lang="pl-PL" altLang="pl-PL" sz="2000" dirty="0" smtClean="0"/>
              <a:t>Czy </a:t>
            </a:r>
            <a:r>
              <a:rPr lang="pl-PL" altLang="pl-PL" sz="2000" dirty="0"/>
              <a:t>jakieś starożytne pisma zawierają </a:t>
            </a:r>
            <a:br>
              <a:rPr lang="pl-PL" altLang="pl-PL" sz="2000" dirty="0"/>
            </a:br>
            <a:r>
              <a:rPr lang="pl-PL" altLang="pl-PL" sz="2000" dirty="0"/>
              <a:t>wielkie mądrości? Gotowanie wody i mycie </a:t>
            </a:r>
            <a:br>
              <a:rPr lang="pl-PL" altLang="pl-PL" sz="2000" dirty="0"/>
            </a:br>
            <a:r>
              <a:rPr lang="pl-PL" altLang="pl-PL" sz="2000" dirty="0"/>
              <a:t>rąk przed operacją lub przy odbieraniu </a:t>
            </a:r>
            <a:br>
              <a:rPr lang="pl-PL" altLang="pl-PL" sz="2000" dirty="0"/>
            </a:br>
            <a:r>
              <a:rPr lang="pl-PL" altLang="pl-PL" sz="2000" dirty="0"/>
              <a:t>porodu mogłoby ocalić wielu …  </a:t>
            </a:r>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30163"/>
            <a:ext cx="1714500"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894263"/>
            <a:ext cx="38100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p:spPr>
        <p:txBody>
          <a:bodyPr/>
          <a:lstStyle/>
          <a:p>
            <a:pPr eaLnBrk="1" hangingPunct="1">
              <a:defRPr/>
            </a:pPr>
            <a:r>
              <a:rPr lang="pl-PL" dirty="0" smtClean="0">
                <a:latin typeface="Arial Unicode MS" pitchFamily="34" charset="-128"/>
              </a:rPr>
              <a:t>Segmentacja doświadczenia</a:t>
            </a:r>
          </a:p>
        </p:txBody>
      </p:sp>
      <p:sp>
        <p:nvSpPr>
          <p:cNvPr id="62467" name="Rectangle 3"/>
          <p:cNvSpPr>
            <a:spLocks noChangeArrowheads="1"/>
          </p:cNvSpPr>
          <p:nvPr/>
        </p:nvSpPr>
        <p:spPr bwMode="auto">
          <a:xfrm>
            <a:off x="493713" y="1355725"/>
            <a:ext cx="83264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hangingPunct="1">
              <a:spcBef>
                <a:spcPct val="0"/>
              </a:spcBef>
              <a:spcAft>
                <a:spcPts val="300"/>
              </a:spcAft>
              <a:buClr>
                <a:srgbClr val="FFC000"/>
              </a:buClr>
              <a:buFontTx/>
              <a:buNone/>
            </a:pPr>
            <a:r>
              <a:rPr lang="pl-PL" altLang="pl-PL">
                <a:solidFill>
                  <a:srgbClr val="FFFFFF"/>
                </a:solidFill>
              </a:rPr>
              <a:t>Świat naszych przeżyć jest sekwencją scen, stany przejściowe nie są postrzegane (J.M. Zacks, N.K. Speer et al. The brain’s cutting-room floor: segmentation of narrative cinema. Frontiers in human neuroscience, 2010).</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38" y="2492375"/>
            <a:ext cx="53625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Rectangle 3"/>
          <p:cNvSpPr>
            <a:spLocks noChangeArrowheads="1"/>
          </p:cNvSpPr>
          <p:nvPr/>
        </p:nvSpPr>
        <p:spPr bwMode="auto">
          <a:xfrm>
            <a:off x="493713" y="2492375"/>
            <a:ext cx="31416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bg1"/>
                </a:solidFill>
                <a:latin typeface="Calibri" pitchFamily="34" charset="0"/>
              </a:defRPr>
            </a:lvl1pPr>
            <a:lvl2pPr marL="742950" indent="-285750" eaLnBrk="0" hangingPunct="0">
              <a:spcBef>
                <a:spcPct val="20000"/>
              </a:spcBef>
              <a:buChar char="–"/>
              <a:defRPr sz="2800">
                <a:solidFill>
                  <a:schemeClr val="bg1"/>
                </a:solidFill>
                <a:latin typeface="Calibri" pitchFamily="34" charset="0"/>
              </a:defRPr>
            </a:lvl2pPr>
            <a:lvl3pPr marL="1143000" indent="-228600" eaLnBrk="0" hangingPunct="0">
              <a:spcBef>
                <a:spcPct val="20000"/>
              </a:spcBef>
              <a:buChar char="•"/>
              <a:defRPr sz="1600">
                <a:solidFill>
                  <a:schemeClr val="bg1"/>
                </a:solidFill>
                <a:latin typeface="Calibri" pitchFamily="34" charset="0"/>
              </a:defRPr>
            </a:lvl3pPr>
            <a:lvl4pPr marL="1600200" indent="-228600" eaLnBrk="0" hangingPunct="0">
              <a:spcBef>
                <a:spcPct val="20000"/>
              </a:spcBef>
              <a:buChar char="–"/>
              <a:defRPr sz="1400">
                <a:solidFill>
                  <a:schemeClr val="bg1"/>
                </a:solidFill>
                <a:latin typeface="Calibri" pitchFamily="34" charset="0"/>
              </a:defRPr>
            </a:lvl4pPr>
            <a:lvl5pPr marL="2057400" indent="-228600" eaLnBrk="0" hangingPunct="0">
              <a:spcBef>
                <a:spcPct val="20000"/>
              </a:spcBef>
              <a:buChar char="»"/>
              <a:defRPr sz="1400">
                <a:solidFill>
                  <a:schemeClr val="bg1"/>
                </a:solidFill>
                <a:latin typeface="Calibri" pitchFamily="34" charset="0"/>
              </a:defRPr>
            </a:lvl5pPr>
            <a:lvl6pPr marL="2514600" indent="-228600" eaLnBrk="0" fontAlgn="base" hangingPunct="0">
              <a:spcBef>
                <a:spcPct val="20000"/>
              </a:spcBef>
              <a:spcAft>
                <a:spcPct val="0"/>
              </a:spcAft>
              <a:buChar char="»"/>
              <a:defRPr sz="1400">
                <a:solidFill>
                  <a:schemeClr val="bg1"/>
                </a:solidFill>
                <a:latin typeface="Calibri" pitchFamily="34" charset="0"/>
              </a:defRPr>
            </a:lvl6pPr>
            <a:lvl7pPr marL="2971800" indent="-228600" eaLnBrk="0" fontAlgn="base" hangingPunct="0">
              <a:spcBef>
                <a:spcPct val="20000"/>
              </a:spcBef>
              <a:spcAft>
                <a:spcPct val="0"/>
              </a:spcAft>
              <a:buChar char="»"/>
              <a:defRPr sz="1400">
                <a:solidFill>
                  <a:schemeClr val="bg1"/>
                </a:solidFill>
                <a:latin typeface="Calibri" pitchFamily="34" charset="0"/>
              </a:defRPr>
            </a:lvl7pPr>
            <a:lvl8pPr marL="3429000" indent="-228600" eaLnBrk="0" fontAlgn="base" hangingPunct="0">
              <a:spcBef>
                <a:spcPct val="20000"/>
              </a:spcBef>
              <a:spcAft>
                <a:spcPct val="0"/>
              </a:spcAft>
              <a:buChar char="»"/>
              <a:defRPr sz="1400">
                <a:solidFill>
                  <a:schemeClr val="bg1"/>
                </a:solidFill>
                <a:latin typeface="Calibri" pitchFamily="34" charset="0"/>
              </a:defRPr>
            </a:lvl8pPr>
            <a:lvl9pPr marL="3886200" indent="-228600" eaLnBrk="0" fontAlgn="base" hangingPunct="0">
              <a:spcBef>
                <a:spcPct val="20000"/>
              </a:spcBef>
              <a:spcAft>
                <a:spcPct val="0"/>
              </a:spcAft>
              <a:buChar char="»"/>
              <a:defRPr sz="1400">
                <a:solidFill>
                  <a:schemeClr val="bg1"/>
                </a:solidFill>
                <a:latin typeface="Calibri" pitchFamily="34" charset="0"/>
              </a:defRPr>
            </a:lvl9pPr>
          </a:lstStyle>
          <a:p>
            <a:pPr eaLnBrk="1" hangingPunct="1">
              <a:spcBef>
                <a:spcPct val="0"/>
              </a:spcBef>
              <a:spcAft>
                <a:spcPts val="300"/>
              </a:spcAft>
              <a:buClr>
                <a:srgbClr val="FFC000"/>
              </a:buClr>
              <a:buFontTx/>
              <a:buNone/>
            </a:pPr>
            <a:r>
              <a:rPr lang="pl-PL" altLang="pl-PL">
                <a:solidFill>
                  <a:srgbClr val="FFFFFF"/>
                </a:solidFill>
              </a:rPr>
              <a:t>Automatyczna segmentacja doświadczenia to podstawa percepcji, ułatwiająca planowanie, zapamię- tywanie, łączenie informacji. </a:t>
            </a:r>
          </a:p>
          <a:p>
            <a:pPr eaLnBrk="1" hangingPunct="1">
              <a:spcBef>
                <a:spcPct val="0"/>
              </a:spcBef>
              <a:spcAft>
                <a:spcPts val="300"/>
              </a:spcAft>
              <a:buClr>
                <a:srgbClr val="FFC000"/>
              </a:buClr>
              <a:buFontTx/>
              <a:buNone/>
            </a:pPr>
            <a:r>
              <a:rPr lang="pl-PL" altLang="pl-PL">
                <a:solidFill>
                  <a:srgbClr val="FFFFFF"/>
                </a:solidFill>
              </a:rPr>
              <a:t>Przejścia pomiędzy segmentami wynikają z obserwacji istotnych zmian sytuacji, pojawienia się postaci, ich interakcji, miejsca, celów, jak na filmie. </a:t>
            </a:r>
            <a:endParaRPr lang="en-US" altLang="pl-PL">
              <a:solidFill>
                <a:srgbClr val="FFFFFF"/>
              </a:solidFill>
            </a:endParaRPr>
          </a:p>
        </p:txBody>
      </p:sp>
    </p:spTree>
  </p:cSld>
  <p:clrMapOvr>
    <a:masterClrMapping/>
  </p:clrMapOvr>
  <p:transition spd="slow">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Spiski … </a:t>
            </a:r>
          </a:p>
        </p:txBody>
      </p:sp>
      <p:sp>
        <p:nvSpPr>
          <p:cNvPr id="63491" name="Symbol zastępczy zawartości 6"/>
          <p:cNvSpPr>
            <a:spLocks noGrp="1"/>
          </p:cNvSpPr>
          <p:nvPr>
            <p:ph idx="1"/>
          </p:nvPr>
        </p:nvSpPr>
        <p:spPr>
          <a:xfrm>
            <a:off x="685800" y="1439863"/>
            <a:ext cx="8350250" cy="4546600"/>
          </a:xfrm>
        </p:spPr>
        <p:txBody>
          <a:bodyPr/>
          <a:lstStyle/>
          <a:p>
            <a:pPr>
              <a:spcBef>
                <a:spcPct val="0"/>
              </a:spcBef>
              <a:spcAft>
                <a:spcPts val="1200"/>
              </a:spcAft>
            </a:pPr>
            <a:r>
              <a:rPr lang="pl-PL" altLang="pl-PL" dirty="0" smtClean="0"/>
              <a:t>Teorii spiskowych nie brakuje … </a:t>
            </a:r>
            <a:br>
              <a:rPr lang="pl-PL" altLang="pl-PL" dirty="0" smtClean="0"/>
            </a:br>
            <a:r>
              <a:rPr lang="pl-PL" altLang="pl-PL" dirty="0" smtClean="0"/>
              <a:t>już jesteśmy zdalnie kontrolowani! </a:t>
            </a:r>
            <a:br>
              <a:rPr lang="pl-PL" altLang="pl-PL" dirty="0" smtClean="0"/>
            </a:br>
            <a:r>
              <a:rPr lang="pl-PL" altLang="pl-PL" dirty="0" smtClean="0"/>
              <a:t>W różne teorie spiskowe wierzy ponad 25% ludzi.</a:t>
            </a:r>
            <a:br>
              <a:rPr lang="pl-PL" altLang="pl-PL" dirty="0" smtClean="0"/>
            </a:br>
            <a:r>
              <a:rPr lang="pl-PL" altLang="pl-PL" dirty="0" smtClean="0"/>
              <a:t>Lista jest długa: </a:t>
            </a:r>
            <a:br>
              <a:rPr lang="pl-PL" altLang="pl-PL" dirty="0" smtClean="0"/>
            </a:br>
            <a:r>
              <a:rPr lang="pl-PL" dirty="0">
                <a:hlinkClick r:id="rId3"/>
              </a:rPr>
              <a:t>http://</a:t>
            </a:r>
            <a:r>
              <a:rPr lang="pl-PL" dirty="0" smtClean="0">
                <a:hlinkClick r:id="rId3"/>
              </a:rPr>
              <a:t>en.wikipedia.org/wiki/List_of_conspiracy_theories</a:t>
            </a:r>
            <a:r>
              <a:rPr lang="pl-PL" dirty="0" smtClean="0"/>
              <a:t> </a:t>
            </a:r>
            <a:endParaRPr lang="pl-PL" altLang="pl-PL" dirty="0" smtClean="0">
              <a:hlinkClick r:id="rId4"/>
            </a:endParaRPr>
          </a:p>
          <a:p>
            <a:pPr>
              <a:spcBef>
                <a:spcPct val="0"/>
              </a:spcBef>
              <a:spcAft>
                <a:spcPts val="1200"/>
              </a:spcAft>
            </a:pPr>
            <a:r>
              <a:rPr lang="pl-PL" altLang="pl-PL" dirty="0" smtClean="0"/>
              <a:t>Technologie kontroli umysłu i eksperymenty na ludziach są ukrywane, systemy sztucznej inteligencji wysyłają na nas promienie radiowe … </a:t>
            </a:r>
            <a:br>
              <a:rPr lang="pl-PL" altLang="pl-PL" dirty="0" smtClean="0"/>
            </a:br>
            <a:r>
              <a:rPr lang="pl-PL" altLang="pl-PL" dirty="0" smtClean="0"/>
              <a:t>Według  </a:t>
            </a:r>
            <a:r>
              <a:rPr lang="pl-PL" altLang="pl-PL" dirty="0" smtClean="0">
                <a:hlinkClick r:id="rId4"/>
              </a:rPr>
              <a:t>http://www.mindcontrol.se</a:t>
            </a:r>
            <a:endParaRPr lang="pl-PL" altLang="pl-PL" dirty="0" smtClean="0"/>
          </a:p>
          <a:p>
            <a:pPr>
              <a:spcBef>
                <a:spcPct val="0"/>
              </a:spcBef>
              <a:spcAft>
                <a:spcPts val="1200"/>
              </a:spcAft>
            </a:pPr>
            <a:r>
              <a:rPr lang="pl-PL" altLang="pl-PL" dirty="0" smtClean="0"/>
              <a:t>Sony ma od 2000 roku patent na technologię przekazu multimedialnej informacji prosto do mózgu; szkoda tylko, że nie ma działającego urządzenia … wiązka ultradźwięków ma modulować neurony.</a:t>
            </a:r>
          </a:p>
          <a:p>
            <a:pPr>
              <a:spcBef>
                <a:spcPct val="0"/>
              </a:spcBef>
              <a:spcAft>
                <a:spcPts val="1200"/>
              </a:spcAft>
            </a:pPr>
            <a:r>
              <a:rPr lang="pl-PL" altLang="pl-PL" dirty="0" smtClean="0"/>
              <a:t>Manipulacja możliwa przez odpowiedni </a:t>
            </a:r>
            <a:r>
              <a:rPr lang="pl-PL" altLang="pl-PL" dirty="0" err="1" smtClean="0"/>
              <a:t>priming</a:t>
            </a:r>
            <a:r>
              <a:rPr lang="pl-PL" altLang="pl-PL" dirty="0" smtClean="0"/>
              <a:t>? Wszystko co się nam zdarzyło ma wpływ na podejmowane decyzje, więc lepsze zrozumienie może być źle wykorzystane. </a:t>
            </a:r>
          </a:p>
        </p:txBody>
      </p:sp>
      <p:sp>
        <p:nvSpPr>
          <p:cNvPr id="2" name="AutoShape 6" descr="https://encrypted-tbn3.gstatic.com/images?q=tbn:ANd9GcT1LaJIxmVuhBccQ6rufV-LkjDRjWC4Jdv41rAg6IVu-UFMBpQq8A"/>
          <p:cNvSpPr>
            <a:spLocks noChangeAspect="1" noChangeArrowheads="1"/>
          </p:cNvSpPr>
          <p:nvPr/>
        </p:nvSpPr>
        <p:spPr bwMode="auto">
          <a:xfrm>
            <a:off x="16192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34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4984" y="239712"/>
            <a:ext cx="2952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55650" y="173038"/>
            <a:ext cx="7772400" cy="792162"/>
          </a:xfrm>
        </p:spPr>
        <p:txBody>
          <a:bodyPr/>
          <a:lstStyle/>
          <a:p>
            <a:pPr>
              <a:defRPr/>
            </a:pPr>
            <a:r>
              <a:rPr lang="pl-PL" dirty="0" smtClean="0"/>
              <a:t>Spisek zagnieżdża się w mózgu</a:t>
            </a:r>
          </a:p>
        </p:txBody>
      </p:sp>
      <p:sp>
        <p:nvSpPr>
          <p:cNvPr id="64515" name="Symbol zastępczy zawartości 6"/>
          <p:cNvSpPr>
            <a:spLocks noGrp="1"/>
          </p:cNvSpPr>
          <p:nvPr>
            <p:ph idx="1"/>
          </p:nvPr>
        </p:nvSpPr>
        <p:spPr>
          <a:xfrm>
            <a:off x="685800" y="1196975"/>
            <a:ext cx="8350250" cy="5545138"/>
          </a:xfrm>
        </p:spPr>
        <p:txBody>
          <a:bodyPr/>
          <a:lstStyle/>
          <a:p>
            <a:pPr>
              <a:spcBef>
                <a:spcPct val="0"/>
              </a:spcBef>
              <a:spcAft>
                <a:spcPts val="1200"/>
              </a:spcAft>
            </a:pPr>
            <a:r>
              <a:rPr lang="pl-PL" altLang="pl-PL" dirty="0" smtClean="0"/>
              <a:t>Emocje, niepewne sytuacje zmuszają mózg do większej </a:t>
            </a:r>
            <a:br>
              <a:rPr lang="pl-PL" altLang="pl-PL" dirty="0" smtClean="0"/>
            </a:br>
            <a:r>
              <a:rPr lang="pl-PL" altLang="pl-PL" dirty="0" err="1" smtClean="0"/>
              <a:t>neuroplastyczności</a:t>
            </a:r>
            <a:r>
              <a:rPr lang="pl-PL" altLang="pl-PL" dirty="0" smtClean="0"/>
              <a:t> by zapamiętać to co nas poruszyło.</a:t>
            </a:r>
          </a:p>
          <a:p>
            <a:pPr>
              <a:spcBef>
                <a:spcPct val="0"/>
              </a:spcBef>
              <a:spcAft>
                <a:spcPts val="1200"/>
              </a:spcAft>
            </a:pPr>
            <a:r>
              <a:rPr lang="pl-PL" altLang="pl-PL" dirty="0" smtClean="0"/>
              <a:t>Większa dostępność neurotransmiterów zwiększa szybkość uczenia i prawdopodobieństwo błędnej interpretacji.  </a:t>
            </a:r>
          </a:p>
          <a:p>
            <a:pPr>
              <a:spcBef>
                <a:spcPct val="0"/>
              </a:spcBef>
              <a:spcAft>
                <a:spcPts val="1200"/>
              </a:spcAft>
            </a:pPr>
            <a:r>
              <a:rPr lang="pl-PL" altLang="pl-PL" dirty="0" smtClean="0"/>
              <a:t>Gwałtowna zmiana, traumatyczne przeżycia, zmniejszają plastyczność „zamrażając” błędne wyobrażenia.  </a:t>
            </a:r>
          </a:p>
          <a:p>
            <a:pPr>
              <a:spcBef>
                <a:spcPct val="0"/>
              </a:spcBef>
              <a:spcAft>
                <a:spcPts val="1200"/>
              </a:spcAft>
            </a:pPr>
            <a:r>
              <a:rPr lang="pl-PL" altLang="pl-PL" dirty="0" smtClean="0"/>
              <a:t>Zapominanie szczegółów pozostawia najsilniejsze skojarzenia. </a:t>
            </a:r>
          </a:p>
          <a:p>
            <a:pPr>
              <a:spcBef>
                <a:spcPct val="0"/>
              </a:spcBef>
              <a:spcAft>
                <a:spcPts val="1200"/>
              </a:spcAft>
            </a:pPr>
            <a:r>
              <a:rPr lang="pl-PL" altLang="pl-PL" dirty="0" smtClean="0"/>
              <a:t>Teorie i przekonania tworzą się przez skojarzenia zbioru stanów reprezentowanych przez „migawki aktywacji mózgu”, prototypy </a:t>
            </a:r>
            <a:br>
              <a:rPr lang="pl-PL" altLang="pl-PL" dirty="0" smtClean="0"/>
            </a:br>
            <a:r>
              <a:rPr lang="pl-PL" altLang="pl-PL" dirty="0" smtClean="0"/>
              <a:t>pewnych przeżyć</a:t>
            </a:r>
            <a:r>
              <a:rPr lang="en-US" altLang="pl-PL" dirty="0" smtClean="0"/>
              <a:t>. </a:t>
            </a:r>
            <a:endParaRPr lang="pl-PL" altLang="pl-PL" dirty="0" smtClean="0"/>
          </a:p>
          <a:p>
            <a:pPr>
              <a:spcBef>
                <a:spcPct val="0"/>
              </a:spcBef>
              <a:spcAft>
                <a:spcPts val="1200"/>
              </a:spcAft>
            </a:pPr>
            <a:r>
              <a:rPr lang="pl-PL" altLang="pl-PL" dirty="0" smtClean="0"/>
              <a:t>Teorie spiskowe powstają gdy z kilkoma błędnymi stanami mózgu zaczyna się kojarzyć wiele innych – to daje proste pozornie prawdziwe wyjaśnienia, oszczędza energię mózgu</a:t>
            </a:r>
            <a:r>
              <a:rPr lang="en-US" altLang="pl-PL" dirty="0" smtClean="0"/>
              <a:t>. </a:t>
            </a:r>
            <a:endParaRPr lang="pl-PL" altLang="pl-PL" dirty="0" smtClean="0"/>
          </a:p>
          <a:p>
            <a:pPr>
              <a:spcBef>
                <a:spcPct val="0"/>
              </a:spcBef>
              <a:spcAft>
                <a:spcPts val="1200"/>
              </a:spcAft>
            </a:pPr>
            <a:r>
              <a:rPr lang="pl-PL" altLang="pl-PL" dirty="0" smtClean="0"/>
              <a:t>I tak powstaje oczywista oczywistość … </a:t>
            </a:r>
          </a:p>
        </p:txBody>
      </p:sp>
      <p:pic>
        <p:nvPicPr>
          <p:cNvPr id="64517" name="Picture 5" descr="https://encrypted-tbn1.gstatic.com/images?q=tbn:ANd9GcTmWPEDuoUWN1ZSOX0QCC27HrMC2KzAqfDRvBIoizQLsBhDNb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132" y="39688"/>
            <a:ext cx="1557867" cy="136313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7" descr="data:image/jpeg;base64,/9j/4AAQSkZJRgABAQAAAQABAAD/2wCEAAkGBxQQEBUUERQUFBUUGBoYFRYYFRQZFhcXGBkZGhQWGRgYHCggGh0mHBkVIjEhJSkrLi4uFx8zODQsNygtLisBCgoKDg0OGxAQGjYlICQ3LzQsMDUsLSw3NDQvLjUvLzgsLC8wNC82MTQsNCw0LCw0NDQsLCwsLCwsLDQsLCw0NP/AABEIAOIA3wMBEQACEQEDEQH/xAAcAAEAAgIDAQAAAAAAAAAAAAAABwgFBgIDBAH/xABOEAACAQMCAwQFBwcKAwcFAAABAgMABBESIQUxQQYHE1EiMmFxgQgUI0JSkaEWVGJykpPSFTM1c4KDorGzwjRDUyRjssHD0fAXJXSjtP/EABsBAQACAwEBAAAAAAAAAAAAAAAEBQECAwYH/8QAMxEBAAEDAgQDBgUEAwAAAAAAAAECAwQFERIhMUEGE1EUIjJhcYEjM5Gh0RWxwfEkJeH/2gAMAwEAAhEDEQA/AJxoFAoFAoFB5rniEUTokkiI0mdCs6qWxjVpBO+Mjl5ig9OaDW+2vbW24VFruGy7fzcS4Mjn2Dovmx295wCEI8L737l+Kx3Fw2m2z4bQKToSJyMtj6zrgNqO5wRsDigshG4YAggg7gjkQeRoOVAoFAoFAoFAoFAoFAoFAoFAoFAoFAoFAoFBWPv149864q0SnKWqiIeWs+lKffkhf7FBrHBO2t/Zf8PdSoo+oW1p+w+V/CgxfFeJy3UrS3EjSyOcszHJ9w6AeQGw6UHkoJ67qO9S2js47W/l8OSL0I5GDFGj+oCyj0Svq77YA3oJfsOIRXCB4JI5VPJkdWH3qaD00CgUCgUCgUCgUCgUCgUCgUCgUCgUCgUGN7ScWWytJrh+UMbPjzIHor7ycD40FNLq4aWRpHOWdizHzZjlj95NB1UCgUCg9NhxCW3fXBJJE32kdlP3g0Eh9mu+LicTLG4W8BOArIfFPsVo9yfaQ1BNvZDtVLfKPFsLq1ONzIq6PgWKuf2KDaaBQKBQKBQKBQKBQKBQKBQKBQKBQKCHvlE9oQltFZow1zMJJVzuI09TI6ZfBH6hoK/UCgUCgUHOGQowYYyPNVYfEMCD8aDZbPvB4jCumG48NfJIoFH3KgoPR/8AVDiv57J+zF/DQTT3OniNzCbviFxI6SDEERCKCud5WwoO/JfZk75FBJNAoFAoFAoFAoFAoFAoFAoFAoFBrPb/ALYRcJtTNJ6UjejDF1kfH4KOZPT3kAhVDjXFZbyd552LySHLH/IAdABgAdABQeKgUCgk9e52aKxlu7ueOIRwtKI1UsxIQsisW0hSTgdaCMKBQKDee6jsOeK3eZAfm0OGmPLUfqxA+bdcchnlkUFpoowoCqAAAAABgADYADoKDnQKBQKBQKBQKBQKBQKBQKBQKDHdoONRWNu9xcNpjjGT5k9FUdWJ2AoKwcaur/tFetLHDJJg6Y0QExwpzClzhQepY4yfgAHk7QdlBw5dN3PH84I2toj4jJkZBmfZU9w1E+wb0HHsp2IuuIyRiGJjEzAPKMaEGfSJPQgZ25+ygk3vM7PcJ4Rw6SKGJDdTaVjLsXmA1DXJv6g0gjIAyTigins52maycMILWcqQV8eEPoI3BUghhv7aDK9r+8q+4nH4U7IkWcmOJSqsRuNRYljg9M4oNOoFAFBMHAO9214ZaJbWVlIwXdnklVC7n1pGCq2ST0zsAB0oOi+7+b1j9FBbRj9ISO336gPwoPZwTv7mXAu7aOQdWiZkb36W1An4igkPgPe1wy7wPG8Bz9WcaP8AHun40G7xSq6hlIZTuCCCCPMEc6DnQKBQKBQKBQKBQKBQKBQYfjXZq3vXRrpPGWPdI3JMQY83KcmbG2WzgZxjJyGg97Ham84fF4FhaSQxAYa6VB4arjlGEyE/WbGMHA5GgrrI5YlmJYsSSSckk7kknmaDnbXLxHVG7IeWVYqce8UHB3LEkkknck7knzJoONAoFAoFAoFAoFBleBdpLqxbVaTyQ5OSFPoE+bIfRb4iglTsx38OuF4hAHH/AFYdm+MbHB+BHuoJe7N9rLTiK6rSdJDzKcpF/WRvSHvxigzdAoFAoFAoFAoFAoFAoPhFBp/aXu04dfZMkAjkOfpYfo3yepA9Fj+sDQQH3i9jLfhkmmG+jnbODDg+Mg/SK5X79J35UGlUCgUCgUHu4Xwee6bTbwyzN1EaM2PfgbfGg2aPup4swyLNvjLAD9xfNBieN9jb6yGq5tZUUc306kHvdMqPiaDA0CgUCg7ba4eNw8bMjqcqykqwPmCNxQSv2L77Z4NMfEFNxHy8VQBMo9vSTp5H2mgnLs/2gt7+IS2sqyp1x6yn7LKd1PsNBlKBQKBQKBQKBQKBQaf2x7x7LhmVlk8SYf8AJjwzg9NXROY5nPsNBB3a/vcvr/KRt81hP1IidZH6UvM/DSPZQR9mgUCgUCg3bup7E/ytdlZCRBCA8xGxOSdEYPQtht/JT1xQWh4Zw2K2iWKCNIo15KoAHv8Aafad6D10HwqCMedBB/fL3ZRpG99YoE0elcQqPR09ZUH1SPrAbY32wchB1AoFAoFBkuA8duLGYTW0rRuPI7MPssp2Yew0Fi+7fvSh4mFhn0w3WPUz6EpHMxk9f0Dv5ZoJFoFAoFAoFAoFAoKtd+Fp4fG5z0kWNx8Y1U/ipoNCoFBzghZ2CopZmOFVQSSTyAA3JoOV1bPE5SRWR1OGRlKsp8iDuKDqoFBYj5OEYHDp2HrG4IPuEcekfifvoJaoFAoOm8txJG6NydSp9zAg/wCdBSm8tzFI8besjMp96kg/5UHTQKBQKBQckcqQQSCDkEHBBHIg0E591ve9rK2vEn9LYRXJ5HyWU+f6f3+ZCbAc0H2gUCgUCgUCgrj8oq308Uifo9uv3q8gP4YoIroFBYXuf7t4IY7fiLymaV01xgejHHrUhgRzZhlhnYDy2zQZvvs7PLc8KmkVF8WErNqAAYhPRfJ5nEZY7/ZFBV+gUFke46SG14KJZZI4xJM7MzuqgHIjUEk7E6BgHzoJItr+KX+bkjf9V1b/ACNBiOLdtbC1YpNdQhwcGNW1yZ+z4ceWz7MUGdhk1KDgjIBwRgjPQg8j7KDnQYKTsZw9nZ2srVmYlmZoY2JYnJJJHMmg1HvfjteH8JlMVvbxvNiFCsUan0/XxgfYD0FaKBQKBQKBQSz3Ud6rWZW1vmLW/KOU5LQ+Snq0f4r7tgFhoZQ6hlIZWAIIIIIO4II5ig50CgUCgUCggP5SkWLizbzjkH7LKf8AdQQzQKCxvyeOLmbh0kDc7aT0f1JcsB+0JPwoJQu7dZUZHGVdSrDzDDBH3Ggpjx3hrWlzNA/OGRkOeukkA/EYPxoPHFEzsFUFmJwFAJJJ5AAbk0E0d0PdzeRTme8iWO3kieN4ZD6ciuNgYxyGftYO3Kglrsz2RtOGoVtIVQn1n9aRt84Lncj2cqD13nAbaaaOaWCJ5YjqjkKDWpHI6ue3t64NBkqBQKCvvyjeNeJdwWqnaFDI+/15OQI9iqD/AG6CLLHhFxcfzEE0v9XG7/8AhBoOzi/AbmzKi5glh1DK60Kg+4nr7KDHUCgUCgUEmd1Xec/DmFvdEvaMdjuWgJ+svmnmvxHUELI2tykqK8bK6OAyspBVlO4II5ig7aBQKBQKCDflLx/8C39eP9I0EH0HOGIuwVQWZiAqgEkk7AADcknpQWc7mexc3C7WQ3OBLcMrFAc6FUHSpPLVlmzjI5b0Eh0FWO9S18Pj0/zzWY3dHzGFVjCVULoztqAGnJ5lTQTl3a8O4WLcS8LVDnZ5DvOD1WQt6Sn2bDyoN0oPtAoFAoFB4f5Gt/FaXwIfFbdpPDTWcAAZbGTsAPhQe0Cg89/Yx3EbRzRpIjesjqGU/A0EO9t+49W1S8MbSeZt5CdJ/UkO6+5sj2ighPifDZbaVop43ikXmrAg+/2j2jY0HkoFAoFBJHdR3ktwxxBcEtaOfeYGPN181z6y+8jfIIWWt51kRXRgysAysDkEHcEEcxQdlAoFAoIV+UsPorI/py/+GOggeg3fucAXi9tI6Fo1ZlL6SVR3RljLHGB6RUDPUigtUKD7QRZ35dixd25vEOJLSJiy6c+JGGDHfppHiH40EC9nO0Nxw+YTWshRhzHNXH2XXkw/+DFBZLu37yYeLL4bKYrlRlo9yjAc2RvL9E7j286De6BQKBQKBQKBQKDBdq+yVrxOLw7qMNgHRINpIyeqt06bHY9QaCuHeD3cXPCWL/ztsThZlHLPJZF+ofwPn0oNJoFAoFBLHcp2+ktpRZS6pIH1GP7UTBSx05+qcHbodxzOQsVQKBQKCFflLN9FZD9OX/KOggy1t3ldUjUu7kKqqCWZjsAAOZoLf9iOHrb8Pt41hMGmNdcZADCTH0hbzJbJz1oM9QKDEdreJQ21lPJckCIRsGB+tqBAQDqWJwB7aCJO6Hu64fe2SXU4eZ9TK8bNiNGQ8sLgnKlTuevKgmjh3DordAkEccSDkqKqj7hQeqgUCgUCgUCgUCgUHXcQLIjI6hlYEMrAFSDzBB5igrz3sd1hstV1YqWt+ckfNofNh1Mf4r7twET0CgUGyd3X9JQf3n+k9Bb6gUCgUEF/KXk9KxX2TH/SH/vQap3H8CF3xLX4pia2UTKFClnIYLj0vq4Jz136c6CzwoPtAoIl+UPxWBbFLdyDO8iyRqOaquQznyBBKjzyfI0GJ+TXxM4u7Ynb0JVHvykh/COgnCgUCgiDvG74xaStb2CpJKhxJM28aMOaqo9cjfJzgHz6BEHE+3vErhsyXtx7kkMa/sx4FB5bbtdfxsGS8ugR/wB/IR8QWwfjQb92S777qBgt8ouY+rqFSZR5jGFb3ED30E+cF4vDeQJPbuJI3GVYfiCOYIOxB5UHuoFAoFBxdQRg7g8xQVu75e73+T5fnNqv/ZZT6SjlDIfq+xD08jt5ZCMKBQbJ3df0nB/ef6T0FvqBQKBQV6+Uhc5vraP7EBb9t2H+ygjXs5xuWwuo7iA4eNs46MvJkb2EZB99BbPs32rtr+GKSKVNUq6hEXXxFI9dSuc5U5H40GcoFBU/vgt2j41dB2dssrKXOTpaNWAB8hkgDpjFBm/k9SkcXIHJoJAfgyEfiKCytAoNW7zuNNY8KuZoyQ+jQhHMNIQgYe0as/CgqXbQNI6pGpdmIVVUZZidgABzJoNk7Rd31/YQCe5g0xnAZldH0E8g+knTvtnlkgZzQe3sn3X33Erf5xCIkjOQhkcr4mDg6QFO2QRk4GRQanxTh0lrM8M6FJIzpdTzB+HMY3yOeaCUfk8cfeO9ktCfo50LqPKVMbj3pqz+qvlQWHoFAoFAoPJxXh0d1C8Myh45FKup6g/5HqD0IoKldvOyknCrx4HyU9aGQ/8AMjPI+8ciPMeWKDXaDZO7r+k4P7z/AEnoLfUCgUCgqr30cT+ccZuMHKxaYR/YHpj9svQYjsDwSG/v4ra4laJJCQGUDUWAyqAnZSeQODvgY3oLVdnOzVrw+Pw7WJYx9ZubsfNnO7fGgy9AoID+UZwFlngvFB0OngyHoHUlkJ96kj+xQdfybuFlrq5uCDiOMRg9C0jajj3CP/EKCwFAoND777ZpOCXGkZ0GNyPYsi6j8ASfhQQh3MTxR8atjNgA61QnkJGRgnxJOB7SKCXO/fh9zJZCSG4WKCIObhC5TxAwAjG3rnOVCnqw+AZjsFcLe8BhjtpND/NvALr60UypoLEdCG9IeeQetBWrtRYm3upImnW4aMhWkUsylgN1DNudPL4UG6dwFi0nFw4B0wxSMTjb0gEAz5+kfuNBZigUCgUCgUGn953Y1eK2ZQACePLwOejdUJ+y3I/A9KCqNxA0bsjqVZCVZTsVYHBBHmCDQbB3df0nB/ef6T0FvqBQKDw8b4ktrbSzv6sKM59ukE4+PL40FMby5aaR5HOXkZnY+bMSWP3mg428zRuroSrKQysOYYHII9oNBbnu+7ULxSwjnGA/qTL9mVcavgdmHsYUGy0Cgx3aHgsV9bSW84yki4PmDzVl8iDgj3UGG7t+yQ4TZCAsruXd5HAIDEnC4B5YQIPfmg2qgUHRfWqTRvHIoZJFKOp5FWGGH3Ggq73g929xwp2dT4lsW+jk1KHGTsrrsdQ8wMHntyAa7xnjl5OqR3U88ioAUWR3IGR6LYbnsdj5Ggx9teyRahHI6axhtLsuoeTYO4586DibdgqsVYKxIViDpOOeD1x7KCx/cynDbW20W13DNcS4aY50OSNlRUfDaVyem5JPWgk6gUCgUCgUCggrv97E4P8AKMC7HC3IA2B5JL8dlPt0nqaCNu7r+k4P7z/Segt9QKBQRL8obtD4NlHaIfTuW1P/AFUZB+GX0/BWoK70Cg37ue7ZfyZehZWxbXGElydkb/ly/Akg+xj5CgtGDQfaBQKBQKDV+83iUlrwm5mgcxyIq6WGMgl1U4yMciaCp3EeIy3Dl55JJXP1ndmP3k0FlJODtf2kUaxRvBeQpKJnRHNoXQNKEVtyWLZTHqkvnYKtBHfdv3fzrd3MrrDKbBzGIWVHWeQYJUavU9DdW6My+TCg9XfxrjgtFlAEs7SSuoxpiRAqwwr7FDvv1YueuAEOUFk+5Htub62NtO2bi3AwSfSkh2CsfMrspPtU8yaCT6BQKBQKBQdF7aJNG8cqh0kUq6nkVYYIPwoK2R9lX4V2gSBsmM+I0Ln68Zikx8Rup9q+6gs1QKD4xwN6Co/eV2k/lLiU0wOYwfDh/q0yFPxOpv7VBq1AoFBY7uP7cfPLf5pO309uo0EneWIbA+1l2B9mD50EqUCgUCgUGj99cmngd17fDH3zR0FVaC1XczxP5xwa3yfSi1RN7NDHT/gKUGsdyfGPH4hxYE5Ek3jL7i8gP4FKDSvlB8T8XioiByLeFFI8ncl2/wALJ91BGNBmeyHH34dew3KZ+jb0l+0h2kX4qT8cHpQXDtLlZY1kQhkdQykcirDKn7jQd1AoFAoFAoMD2n7Nx3hhkOFlt2Zo3xyDqUdT7CCD71FBnqBQR1339qfmPDjEhxNd5jXzEePpn+4hfe/soKxUCgUCg9fC+IyWsyTQuUkjbUjDof8AzBGQR1BIoLTd3PbyHi0GRhLhAPGi8v0080P4cj5kNxoFAoFBH3fs+OCTD7TxD/8AYp/8qCr1BIXdN26/k1p4ZTiGaNmU9EmVDoPubGn36aDx91HapOF3c08u6m3kAX7cmVaNfiRjPTJoNU4rxGS6nkmmOqSVi7H2k528h0A8gKDyUCgs13DcbNzwoRsctauYt+eg+lH8ACV/sUEkUCgUCgUCg4ycqDlQcZHCgkkAAZJPIAcyaCpXeX2qPFOISSgnwk+jgHlGp9bHmxy3xx0oNUoFAoFAoPVw3iMttKssEjRyIcqynBH/ALjzB2PWgtL3V9qLjidj41zEqEMUV1J0zafWcKfV325kZB5YoNzoFAoIx+ULPp4Sq/buIx9yu3+2grXQKBQKBQKCYPk3cQ03lzBnaSIOB7Y2x/lJQWCoFAoFAoFBxk5UHKginv57X/NbT5nE30tyPTwd1g5N+2cr7g1BXOgUCgUCgUGb7G9nZOJXsVtHtrOXb7EY3dz7hy8yQOtBb3hnD47aFIYVCxxqFQeQAx8T7aD1UCgUEOfKTucWlrH1aVm/YTH++ggCgUCgUCgUEidwsunjUY+3HKv+HV/toLPUCgUCgUCg4ycqDx8b4rHZ28k8x0xxKWY9duQHmScADzNBUHtTx2TiF3LczetI2QuchFGyIPYBgfj1oMTQKBQKBQKCzPcn2O+YWXjyrie6AY55pFzjTfkTnUfeB0oJJoFAoFBX/wCUnehru1i/6cTOf7x8f+nQQ7QKBQKBQKCQO4of/e4P1Jf9NqC0VAoFAoFB8zQcZDtQQh3ucdbiVybCCQLb2p13cu5XxOSpgesV5Bc7tnONGRpXXFEb1JGJi3Mm5Fu3HOWj3vA7QW8hVHTw9B8VpCzHVLGhDLgL6jO2AM+hzNRrOTNyuY25LrU9Ft4WPTXNW9Uzt/p6x2VtPFMGibUXKCRpQSDnCtpEYBHI46jr1rWMufM4dnerQLUYk5EXN+W/RieD9nI1jSS51MXAZIVbSApGVaRsEjIwQo3wQSRnFb38qLc7R1RdK0KvLjzK54af3n6PdN2etWmHoSIPmxmaNJOvjiJSGdWIBUs2N/V6ZpF+ryuOYYr0m1OoeyUVzt6/bd4L7s5CmmVWk8BXQXCsVMkcbOFMisAA43x6oIJXY5razkxd3ju5ano9eDtVM70z3/ll7jg9qjFTaqcdfGnII5hgdW4Iwc+2otWZcpnaYXuP4cxL1qm5TXO0uq24XZwXEN08bm3jkUTQ51BWJ+iclt/CJ9YHJBXH1xUrHyPMifVR6vpM4NyJid6J7/3SZwftvfTXqxOYFUO3i+jhURMmU6i22FB3JrhbyLtVzhW2Zo2BYwpv7z05c+89OzKdpe8xYWCWqCU4BLvqVRncADYk4wemM/d0v5cUVcMdUPS/D9WVb827VwxPTbucS70I1dIoEDTFVYxyFo9QZVK+E2NMnM7ZycbA12quVcEVUxurrGHZ9oqs36+Hadonb+7rh7y28MiWDRNIzpbrvpZljL4YMQ3MBdurqNs1zt366qZnbnCTl6ZYx8i1b8zemrrPLlz+7w8H70pWlAuIovDCuzFA+sBELEjLEHYcq42cuquuKZhZaj4ds4+NVdt1TMx9Gn9tri24ldfOniaRJFAidZtKmNeQxpOGBJ1KdwT7q2vZNduraYcdO0PHzLMV03efeNuksDbdlbYapcSSJpysTOQQylRLqdFGoAPERjSTqbPqHO3tUzb46YcY0SmjNjHu1cqo3ifV9bhlnokZrZUVI3Ysss2VIGExqkIyXKKMg7sK52cqu5XEbJepaHi4mNVdiqd+3Tr+jrtuF2ohhbwEk1xqxdnnyzYxKMJIoGmQOuMclHPOazfya7de23JjSdFxMzHi5VVPF32mP4fU4HZmdVZWVpoleKLxdKF/EljdFdgTk6FKqTvlhknArrRdrqtxXEK6/p+PZzpx665inltP19XG47O20w0Rq0Eh2RjIXQt0EgYZAPLUDt5GuNvN3q2qhZZnhqKLU12a95jnt6/RpM8JRijDDKSrA9CDgj76sHkks91XD47O9tncDxWTVJI7FViEqeigXYZw0YJOfSbGNt43n73eCF1Gl006fOXcnnPwx99v5ThwPj0V54nhH+akaNgfMHZh7DzFdaLlNe+3ZAysK7jTT5kfFETDydpe1kFijazrkGAI15kkZAJ5Ltvv0x5jOL16Lcby30/T7ubc4KOnefRqvB+87UGNyiJrdY7dV1enIwYhGY5xyX0sbahXGxkVXImZjosdU0m1iV26Ka/i677cvnscH7y5JpirwIqhHYDWdWpQSq5bA3OF+NaW8ua6ttkrN8P28ezFzzO8R09WPfvWuASDbxAg4IJfII5gjzrnOdVHWlMp8LWaoiYuzP2h23PehI0WhIlSdoTMHzqQAT+EQFO5OnU3PbFdpv1TZ44jmqo0q1RqcYlc70/p23Zbu/47fXrO84TwFBAYJpLPkbA9cDOfhTGu3LnOejOt4OHiUxRZ3mue2/b5ojQYFxj619c6j56PD0Z92t8frGuWfM7Qn+FKKfxKu/Jj+1P/AAC//kDPwjbT/m341nBjqx4s38y36bSyFt84isyX8H5xFCTHqEnipGqE+mR6BkVN1B3GkA7gCuv4VV35q6idQt6fM77W5/X7fJ6eM/8AESexjj3D1cezGKrb+/mS9tpkR7Jb29IYsyH+WWUE6fAZQP8AuxZ6l+Gyt796tKojyPs8LZqr/qsTPXj/AMvXFukwPIwT5+ELsPuKqfhVfi/mw9lrtNM4Nzf5f3dkMBk8BFxlobYDPLeCPnWcinivTDnpN6LWmU3KukRM/vL6FCMVkAeN10vpOQ8TgEMp9owynzANc6Zqs3OaRet2tSxJiOcVdPlLOXHZe7ltpXiQyNLauAw5SlHSN2GOskYMgB5lyOhqwot/jccdJeSyM3/rfZa/joq2mPkwUdwLxi8ZAlP87AxCypINnAVsF1zyxkjOCARUfIx64qmqOcSuNH1rH8mm1dnhmnl8pc5pJUURyrlRuI5o1YAE52WRTgZ8qjxcuW++y2uYOFme/NMVfOP5hleN8afiCWRlRPFtbuDDqNP0MjBSNI22cRcvMVPx783KZiesPI6zpNGFXRctT7sztt6PBwicxXGsKGKCVgp3DERuQpHUE7Y9tQrH5sPU6vz06v6QxvDpIDbQrHNbooUMyvIqP4rAeMzBvaMDG2lVx1qVk2btyrl0UOi6jg4dj3p2qnryd1hxSN5xBC2tY4bl3cA6WdowoC5AJChefUsegBO3k+XYqiXKrUac3VLVVHwxO0PNxL/g7v8Aqk//AKIKj4X5n2XPieP+H94/y4cC/o+H+sm/9Ot874qUTwp+Vc+sMgkUZmiYgNOluHgVuXo3FwZGVeTuvokKc7Bjg4re3VXGPE0I2Zax7msTTkTy5frtD5atgu+NbIjyIpzh3RSwDY3I2Jx1xjrUTHpiq5HE9Bq965Yw6qrXWI/bo03gdsby8XxSWDMZZm80XLynbqQCPeRVzXVw0zMvm+PZqv3abdPWZhINhLrdnbGp5o/2vpJY0Hvlji264xVbjTNU11d3tNcpot0Y9jfaneIn6Rsy3dxxs2txJ1EkTYB+s6AvGCfb6Q/tVrh3OGvae7t4kxfMxIuUxzon9un8NXN688MEsrFnlV5HJ6u80gY/cqD2BQOlZzZnzNmvheimMSau8zLeuEdlIeJ8E0SOIXSdnjm+xJ6IGdxkEYGM+XUCpWHt5Sh8S7+2/aHd2c7PWV4s1tJM8tyYmSaeMFI2ywBdASct6uTybc43NZtTam5M09Wub/UKMKim/wDBO23r8t2j33Dp7W5axvDqmjUvbzb4nhUE6T1yFVsHmNJU59EjTLscVPFHV30DVarVyLFz4aunylnO76ziub2KOdNYjEjRnJGMqQ6Nj1kYE5U9feQeGHXvPlz0laeJMWKaIy6J2qpmOab4oFjQKihVUAKoGAB5ACrSI26PEV1TXVNVU7yqmONLBe3cU2oxSXEhyN2jcOwEijqMbMvUY6qK43rMXKdk/TdRrwrvHT0nrDLSXNsFi8WaF42uYX9F9Xoqk2WdPWVdTIDqUHBO1cMazXb4t1trWpY2Z5U0T0nny7PHx3jUcUcqrIs00wKkpuiK5zIxfGGZhlQFyPSbJ5CsY+PVTVx1Gr6zavWYsWI93lv9uzo4Lx5JkWO4YRyoAqStnRIo2VZCPVYDAD8iAM4xk5yMXjnip6tNH1z2anyr3w9p9P8Axl/Gh8fImh8b5p4ZPixaNplAHiFtOrwdQxnkPPanBc8jh7sxlYf9V8/i9zrvt3/2x3F+KRRRtEkqvJKNDMnppFGSPEOobOxG2FJGC2+TtjGxponiq6umt61Rk0eTY+HvLauE8Ilupg1h4cqxaNGJFIEcYCRl8kHkoznfnXKuzdm5xwn42qafbw4x6qp6bTynu8fEOCTWdybKeNwus/MpgryI0bMSIWZQTsTscZBLZ2IIkZGP5kbx1U2jaxGHXNFfwT+3z/lIltPe8J4HO7xq0sO8KZ1YVmUHUFPIFmbAPIdK3x6K6KNqkbWsjHv5M3LPSY5/VqbNPxK4WRkhnE2lhBMF0g6BqUK28bD0hkEE45nryqi/FyZp6LCzd0mvDpt3eVe3OYid9/qxr9m5ob6awjil0SIk1sjFpFiY+unieqBjxBkkA6FzvW1+3NyjpzQ9IzqMPK96v3OfPn9uTv4twt+GywRTjDzAyl8ExIYw3zeNnx/1dLseQ0J0JNa2ceq3TM95S9Q1izmXqKdpi3TO8z6/Zh4ZFRg63FrqUgjNxCdx5+lvUWnGvUzvsvrut6ddtzbmvlPLpLRu0MUSXMqwMGiDegQcjB3IB+sAcgHqBmraN9ub5/XFMVzw9OzJ9iJI1klZ5ER/CKR62CqdZAk9I7ZC5wD5+zB5ZEVVUTFKfpNyzayqbl6dojm2TMGiRZp7fwnQrJpmjZsbMpVVJJYMqEADmN9s1CsWLtFcTs9Jquq4OVi1W4rmZ7cp6vPw6aA20KpPCgRBqV30v4rYMxII39LYEbaVXrmt8mzcuV7x0R9F1TCw7HDVM8U9eTydoryONbaWOWKSaCXKhG1egCJFDEcgHDfvD5V2xaKqKZpqVuuZdjIv03bE/Xl3jozMGHbxbV0KA6lPiRqUHMK4cjSQNjnb3ioVWPcpr3ph6ezrOFex9r1W28e9EuqNLRfENq9uGkOmbM0aKunSzJEsjA+GX31DI9EAYHOVfi7VTFP6qLS7un2ciu7VVtEfDv6erut0R2t11h2imaVVicTLnw/o3lEOrSolWIAno7DlkjGNRXTRMbM6zl4mTkWq6a96elTK8J7JXM8mIdmX0tTLOgBBG+towM5355qPTh3d91xc8R4M0zTzmPo6O03CJbC4aG5j0wSNqtriNWaJXcAyxsFGVQvqIGMrnYEE4mXsfzKY9XndL1eMO9VER+HVPTvHo9x4bdwtDZMjhnaaZFXLJ4mmNIHZ0yqgfTEZIwwUnFc7Vu5RamnulZ+fiX8+1e4t6YiN+Xzb/wB3fZB7APJOV8SQBQqnIRRvjPUk4+6t8axNqJmrqja3q1ObNNFqPdhqXehfwzcVjjVlE1pbyHDMqBnn0qF1NgHQhZ8Z5sP0sdr3FwTwxzQNM8qMmmq7Vw0xz3+jp7A8DuxcxzwCMopw7eIhUo2zgaScnG4x1xUGxYu0VxOz1Wq6tgZONVb4pme20T1TO/KrN4ZEd3wK1aRy1tASWYkmKMkkk5JOKDq/J+0/Nbf9zH/DQPyftPzW3/cx/wANA/J+0/Nbf9zH/DQPyftPzW3/AHMf8NB8PZ+0/Nbf9zH/AA0Er8EgVLaFUVVVY1AVQAANI2AGwoPdQfMUCg+4oMb2iH/ZZfapB9x2IoItHZ+0/Nbf9zH/AA0D8n7T81t/3Mf8NA/J+0/Nbf8Acx/w0D8n7T81t/3Mf8NA/J+0/Nbf9zH/AA0D8n7T81t/3Mf8NA/J+0/Nbf8Acx/w0D8n7T81t/3Mf8NBtHd/w2GGeQxRRRkx4JRFUkahsdIoN8oPhFB9xQKDh4YznAz54GfvoOdB8ag//9k="/>
          <p:cNvSpPr>
            <a:spLocks noChangeAspect="1" noChangeArrowheads="1"/>
          </p:cNvSpPr>
          <p:nvPr/>
        </p:nvSpPr>
        <p:spPr bwMode="auto">
          <a:xfrm>
            <a:off x="16192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45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397" y="3615266"/>
            <a:ext cx="1287603"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descr="http://cdn11.mowimyjak.smcloud.net/t/photos/thumbnails/7626/koniec_swiata_kaczynski_mowi_ze_620x0_rozmiar-niestandardow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1647825"/>
            <a:ext cx="4381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Siatka pojęciowa - zmienne bodźce</a:t>
            </a:r>
          </a:p>
        </p:txBody>
      </p:sp>
      <p:sp>
        <p:nvSpPr>
          <p:cNvPr id="66563" name="Symbol zastępczy zawartości 6"/>
          <p:cNvSpPr>
            <a:spLocks noGrp="1"/>
          </p:cNvSpPr>
          <p:nvPr>
            <p:ph idx="1"/>
          </p:nvPr>
        </p:nvSpPr>
        <p:spPr>
          <a:xfrm>
            <a:off x="685800" y="839788"/>
            <a:ext cx="8350250" cy="1079500"/>
          </a:xfrm>
        </p:spPr>
        <p:txBody>
          <a:bodyPr/>
          <a:lstStyle/>
          <a:p>
            <a:pPr marL="0" indent="0">
              <a:buFontTx/>
              <a:buNone/>
            </a:pPr>
            <a:r>
              <a:rPr lang="pl-PL" altLang="pl-PL" smtClean="0"/>
              <a:t>Dalsze demonstracje: DemoGNG:  </a:t>
            </a:r>
            <a:r>
              <a:rPr lang="pl-PL" altLang="pl-PL" smtClean="0">
                <a:hlinkClick r:id="rId3"/>
              </a:rPr>
              <a:t>http://www.demogng.de/</a:t>
            </a:r>
            <a:r>
              <a:rPr lang="pl-PL" altLang="pl-PL" smtClean="0"/>
              <a:t>   </a:t>
            </a:r>
          </a:p>
          <a:p>
            <a:pPr marL="0" indent="0">
              <a:buFontTx/>
              <a:buNone/>
            </a:pPr>
            <a:r>
              <a:rPr lang="pl-PL" altLang="pl-PL" smtClean="0"/>
              <a:t>W normalnych warunkach epizody są dobrze kojarzone.</a:t>
            </a: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630363"/>
            <a:ext cx="8058150"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Lekkie deformacje</a:t>
            </a:r>
          </a:p>
        </p:txBody>
      </p:sp>
      <p:sp>
        <p:nvSpPr>
          <p:cNvPr id="67587" name="Symbol zastępczy zawartości 6"/>
          <p:cNvSpPr>
            <a:spLocks noGrp="1"/>
          </p:cNvSpPr>
          <p:nvPr>
            <p:ph idx="1"/>
          </p:nvPr>
        </p:nvSpPr>
        <p:spPr>
          <a:xfrm>
            <a:off x="685800" y="1020763"/>
            <a:ext cx="8350250" cy="1079500"/>
          </a:xfrm>
        </p:spPr>
        <p:txBody>
          <a:bodyPr/>
          <a:lstStyle/>
          <a:p>
            <a:pPr marL="0" indent="0">
              <a:buFontTx/>
              <a:buNone/>
            </a:pPr>
            <a:r>
              <a:rPr lang="pl-PL" altLang="pl-PL" sz="2400" smtClean="0"/>
              <a:t>Większość ludzi ma obraz świata daleki od rzeczywistości.</a:t>
            </a:r>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 y="1712913"/>
            <a:ext cx="796925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Szybkie konkluzje</a:t>
            </a:r>
          </a:p>
        </p:txBody>
      </p:sp>
      <p:sp>
        <p:nvSpPr>
          <p:cNvPr id="68611" name="Symbol zastępczy zawartości 6"/>
          <p:cNvSpPr>
            <a:spLocks noGrp="1"/>
          </p:cNvSpPr>
          <p:nvPr>
            <p:ph idx="1"/>
          </p:nvPr>
        </p:nvSpPr>
        <p:spPr>
          <a:xfrm>
            <a:off x="685800" y="906463"/>
            <a:ext cx="8350250" cy="863600"/>
          </a:xfrm>
        </p:spPr>
        <p:txBody>
          <a:bodyPr/>
          <a:lstStyle/>
          <a:p>
            <a:pPr marL="0" indent="0">
              <a:buFontTx/>
              <a:buNone/>
            </a:pPr>
            <a:r>
              <a:rPr lang="pl-PL" altLang="pl-PL" dirty="0" smtClean="0"/>
              <a:t>Za duża plastyczności zbyt szybkie „uspakajanie” systemu.</a:t>
            </a:r>
            <a:br>
              <a:rPr lang="pl-PL" altLang="pl-PL" dirty="0" smtClean="0"/>
            </a:br>
            <a:r>
              <a:rPr lang="pl-PL" altLang="pl-PL" dirty="0" smtClean="0"/>
              <a:t>Mocno zniekształcony obraz.</a:t>
            </a:r>
            <a:endParaRPr lang="pl-PL" altLang="pl-PL" sz="1800" dirty="0" smtClean="0"/>
          </a:p>
        </p:txBody>
      </p:sp>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1808163"/>
            <a:ext cx="78295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Szybkie konkluzje</a:t>
            </a:r>
          </a:p>
        </p:txBody>
      </p:sp>
      <p:sp>
        <p:nvSpPr>
          <p:cNvPr id="69635" name="Symbol zastępczy zawartości 6"/>
          <p:cNvSpPr>
            <a:spLocks noGrp="1"/>
          </p:cNvSpPr>
          <p:nvPr>
            <p:ph idx="1"/>
          </p:nvPr>
        </p:nvSpPr>
        <p:spPr>
          <a:xfrm>
            <a:off x="685800" y="982663"/>
            <a:ext cx="8350250" cy="1293812"/>
          </a:xfrm>
        </p:spPr>
        <p:txBody>
          <a:bodyPr/>
          <a:lstStyle/>
          <a:p>
            <a:pPr marL="0" indent="0">
              <a:buFontTx/>
              <a:buNone/>
            </a:pPr>
            <a:r>
              <a:rPr lang="pl-PL" altLang="pl-PL" dirty="0" smtClean="0"/>
              <a:t>Żydzi, masoni, zamachy i inne cuda, </a:t>
            </a:r>
            <a:r>
              <a:rPr lang="pl-PL" altLang="pl-PL" dirty="0" err="1" smtClean="0"/>
              <a:t>memoidy</a:t>
            </a:r>
            <a:r>
              <a:rPr lang="pl-PL" altLang="pl-PL" dirty="0" smtClean="0"/>
              <a:t> całkiem pokręcony obraz świata, duże „dziury” i proste wyjaśnienia – klastry, „zlewy”, czarne linie łączące niezwiązane ze sobą epizody.</a:t>
            </a:r>
            <a:endParaRPr lang="pl-PL" altLang="pl-PL" sz="1800" dirty="0" smtClean="0"/>
          </a:p>
        </p:txBody>
      </p:sp>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2171700"/>
            <a:ext cx="7627937" cy="444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pl-PL" altLang="pl-PL" dirty="0" smtClean="0">
                <a:effectLst>
                  <a:outerShdw blurRad="38100" dist="38100" dir="2700000" algn="tl">
                    <a:srgbClr val="000000"/>
                  </a:outerShdw>
                </a:effectLst>
                <a:ea typeface="Calibri" pitchFamily="34" charset="0"/>
              </a:rPr>
              <a:t>Duch w maszynie?</a:t>
            </a:r>
          </a:p>
        </p:txBody>
      </p:sp>
      <p:sp>
        <p:nvSpPr>
          <p:cNvPr id="579587" name="Rectangle 3"/>
          <p:cNvSpPr>
            <a:spLocks noGrp="1" noChangeArrowheads="1"/>
          </p:cNvSpPr>
          <p:nvPr>
            <p:ph type="body" idx="1"/>
          </p:nvPr>
        </p:nvSpPr>
        <p:spPr>
          <a:xfrm>
            <a:off x="406400" y="4343400"/>
            <a:ext cx="8545513" cy="2243138"/>
          </a:xfrm>
        </p:spPr>
        <p:txBody>
          <a:bodyPr lIns="92075" tIns="46038" rIns="92075" bIns="46038"/>
          <a:lstStyle/>
          <a:p>
            <a:pPr marL="0" indent="0" eaLnBrk="1" hangingPunct="1">
              <a:spcBef>
                <a:spcPct val="0"/>
              </a:spcBef>
              <a:buFontTx/>
              <a:buNone/>
            </a:pPr>
            <a:r>
              <a:rPr lang="pl-PL" altLang="pl-PL" sz="2000" b="1" smtClean="0">
                <a:solidFill>
                  <a:srgbClr val="FFC000"/>
                </a:solidFill>
                <a:effectLst>
                  <a:outerShdw blurRad="38100" dist="38100" dir="2700000" algn="tl">
                    <a:srgbClr val="000000"/>
                  </a:outerShdw>
                </a:effectLst>
                <a:ea typeface="Calibri" pitchFamily="34" charset="0"/>
              </a:rPr>
              <a:t>Kompatybilizm</a:t>
            </a:r>
            <a:r>
              <a:rPr lang="pl-PL" altLang="pl-PL" sz="2000" smtClean="0">
                <a:effectLst>
                  <a:outerShdw blurRad="38100" dist="38100" dir="2700000" algn="tl">
                    <a:srgbClr val="000000"/>
                  </a:outerShdw>
                </a:effectLst>
                <a:ea typeface="Calibri" pitchFamily="34" charset="0"/>
              </a:rPr>
              <a:t>: za wolne uznajemy tylko te zdarzenia mentalne, które są zgodne z intencjami, wierzeniami, pragnieniami czy uczuciami danej osoby, jeśli nie działamy pod przymusem innych ludzi czy sytuacji </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(Hume, „Traktat o naturze ludzkiej”, 1739).  </a:t>
            </a:r>
          </a:p>
          <a:p>
            <a:pPr marL="0" indent="0" eaLnBrk="1" hangingPunct="1">
              <a:spcBef>
                <a:spcPct val="0"/>
              </a:spcBef>
              <a:buFontTx/>
              <a:buNone/>
            </a:pPr>
            <a:r>
              <a:rPr lang="pl-PL" altLang="pl-PL" sz="2000" smtClean="0">
                <a:effectLst>
                  <a:outerShdw blurRad="38100" dist="38100" dir="2700000" algn="tl">
                    <a:srgbClr val="000000"/>
                  </a:outerShdw>
                </a:effectLst>
                <a:ea typeface="Calibri" pitchFamily="34" charset="0"/>
              </a:rPr>
              <a:t>Działania wynikają z charakteru i dyspozycji danej osoby, intencji, przekonań, emocji ... Możliwy jest też przymus wewnętrzny, np. w przypadku nałogów czy kleptomanii. </a:t>
            </a:r>
            <a:r>
              <a:rPr lang="pl-PL" altLang="pl-PL" sz="2000" smtClean="0">
                <a:solidFill>
                  <a:srgbClr val="FFC000"/>
                </a:solidFill>
                <a:effectLst>
                  <a:outerShdw blurRad="38100" dist="38100" dir="2700000" algn="tl">
                    <a:srgbClr val="000000"/>
                  </a:outerShdw>
                </a:effectLst>
                <a:ea typeface="Calibri" pitchFamily="34" charset="0"/>
              </a:rPr>
              <a:t>A może zawsze jest przymus?</a:t>
            </a:r>
            <a:r>
              <a:rPr lang="pl-PL" altLang="pl-PL" sz="2000" smtClean="0">
                <a:effectLst>
                  <a:outerShdw blurRad="38100" dist="38100" dir="2700000" algn="tl">
                    <a:srgbClr val="000000"/>
                  </a:outerShdw>
                </a:effectLst>
                <a:ea typeface="Calibri" pitchFamily="34" charset="0"/>
              </a:rPr>
              <a:t> </a:t>
            </a:r>
          </a:p>
        </p:txBody>
      </p:sp>
      <p:sp>
        <p:nvSpPr>
          <p:cNvPr id="70660" name="Rectangle 4"/>
          <p:cNvSpPr>
            <a:spLocks noChangeArrowheads="1"/>
          </p:cNvSpPr>
          <p:nvPr/>
        </p:nvSpPr>
        <p:spPr bwMode="auto">
          <a:xfrm>
            <a:off x="441325" y="1030288"/>
            <a:ext cx="48387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ts val="600"/>
              </a:spcBef>
              <a:buFontTx/>
              <a:buNone/>
            </a:pPr>
            <a:r>
              <a:rPr lang="pl-PL" altLang="pl-PL" sz="2000"/>
              <a:t>Nie ma żadnych szans na to by jakaś wersja tradycyjnego poglądu okazała się słuszna: również nasza wola jest wynikiem nieświadomych procesów w mózgu. </a:t>
            </a:r>
          </a:p>
          <a:p>
            <a:pPr eaLnBrk="1" hangingPunct="1">
              <a:spcBef>
                <a:spcPts val="600"/>
              </a:spcBef>
              <a:buFontTx/>
              <a:buNone/>
            </a:pPr>
            <a:r>
              <a:rPr lang="pl-PL" altLang="pl-PL" sz="2000">
                <a:solidFill>
                  <a:schemeClr val="tx2"/>
                </a:solidFill>
              </a:rPr>
              <a:t>David Hume </a:t>
            </a:r>
            <a:r>
              <a:rPr lang="pl-PL" altLang="pl-PL" sz="2000"/>
              <a:t>(1739): „Wola to nic innego jak wewnętrzne wrażenie, którego jesteśmy świadomi kiedy wiedząc co robimy zapoczątkowujemy nowy ruch jakiejś części ciała lub nowe postrzeżenie w swoim umyśle”.</a:t>
            </a:r>
          </a:p>
        </p:txBody>
      </p:sp>
      <p:pic>
        <p:nvPicPr>
          <p:cNvPr id="126978" name="Picture 2"/>
          <p:cNvPicPr>
            <a:picLocks noChangeAspect="1" noChangeArrowheads="1"/>
          </p:cNvPicPr>
          <p:nvPr/>
        </p:nvPicPr>
        <p:blipFill>
          <a:blip r:embed="rId3"/>
          <a:srcRect/>
          <a:stretch>
            <a:fillRect/>
          </a:stretch>
        </p:blipFill>
        <p:spPr bwMode="auto">
          <a:xfrm>
            <a:off x="5334000" y="1230313"/>
            <a:ext cx="3810000" cy="2857500"/>
          </a:xfrm>
          <a:prstGeom prst="rect">
            <a:avLst/>
          </a:prstGeom>
          <a:ln/>
        </p:spPr>
        <p:style>
          <a:lnRef idx="2">
            <a:schemeClr val="accent1"/>
          </a:lnRef>
          <a:fillRef idx="1">
            <a:schemeClr val="lt1"/>
          </a:fillRef>
          <a:effectRef idx="0">
            <a:schemeClr val="accent1"/>
          </a:effectRef>
          <a:fontRef idx="minor">
            <a:schemeClr val="dk1"/>
          </a:fontRef>
        </p:style>
      </p:pic>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563563"/>
            <a:ext cx="7011988"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Wizje natury ludzkiej </a:t>
            </a:r>
          </a:p>
        </p:txBody>
      </p:sp>
      <p:sp>
        <p:nvSpPr>
          <p:cNvPr id="26627" name="Rectangle 3"/>
          <p:cNvSpPr>
            <a:spLocks noChangeArrowheads="1"/>
          </p:cNvSpPr>
          <p:nvPr/>
        </p:nvSpPr>
        <p:spPr bwMode="auto">
          <a:xfrm>
            <a:off x="611188" y="1131888"/>
            <a:ext cx="82137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Clr>
                <a:srgbClr val="FFCC66"/>
              </a:buClr>
              <a:buFontTx/>
              <a:buNone/>
            </a:pPr>
            <a:r>
              <a:rPr lang="pl-PL" altLang="pl-PL" sz="2000">
                <a:solidFill>
                  <a:srgbClr val="EAEAEA"/>
                </a:solidFill>
              </a:rPr>
              <a:t>Sposób, w jaki człowiek rozumie siebie, zmienia się w czasie, przestrzeni, </a:t>
            </a:r>
            <a:br>
              <a:rPr lang="pl-PL" altLang="pl-PL" sz="2000">
                <a:solidFill>
                  <a:srgbClr val="EAEAEA"/>
                </a:solidFill>
              </a:rPr>
            </a:br>
            <a:r>
              <a:rPr lang="pl-PL" altLang="pl-PL" sz="2000">
                <a:solidFill>
                  <a:srgbClr val="EAEAEA"/>
                </a:solidFill>
              </a:rPr>
              <a:t>jest odmienny w rożnych kulturach i subkulturach. </a:t>
            </a:r>
          </a:p>
        </p:txBody>
      </p:sp>
      <p:sp>
        <p:nvSpPr>
          <p:cNvPr id="26628" name="Rectangle 3"/>
          <p:cNvSpPr>
            <a:spLocks noChangeArrowheads="1"/>
          </p:cNvSpPr>
          <p:nvPr/>
        </p:nvSpPr>
        <p:spPr bwMode="auto">
          <a:xfrm>
            <a:off x="611188" y="5588000"/>
            <a:ext cx="811371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Clr>
                <a:srgbClr val="FFCC66"/>
              </a:buClr>
              <a:buFontTx/>
              <a:buNone/>
            </a:pPr>
            <a:r>
              <a:rPr lang="pl-PL" altLang="pl-PL" sz="2000">
                <a:solidFill>
                  <a:srgbClr val="EAEAEA"/>
                </a:solidFill>
              </a:rPr>
              <a:t>Świat jest wielki i nie ma na nim niczego takiego, czego by nie było.</a:t>
            </a:r>
          </a:p>
          <a:p>
            <a:pPr eaLnBrk="1" hangingPunct="1">
              <a:spcBef>
                <a:spcPct val="0"/>
              </a:spcBef>
              <a:spcAft>
                <a:spcPts val="1200"/>
              </a:spcAft>
              <a:buClr>
                <a:srgbClr val="FFCC66"/>
              </a:buClr>
              <a:buFontTx/>
              <a:buNone/>
            </a:pPr>
            <a:r>
              <a:rPr lang="pl-PL" altLang="pl-PL" sz="2000">
                <a:solidFill>
                  <a:srgbClr val="EAEAEA"/>
                </a:solidFill>
              </a:rPr>
              <a:t>Kultura, obyczaje, religie pomagały regulować zachowania społeczne.</a:t>
            </a:r>
          </a:p>
        </p:txBody>
      </p:sp>
      <p:pic>
        <p:nvPicPr>
          <p:cNvPr id="26629" name="Picture 7" descr="File:Prevailing world religions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966913"/>
            <a:ext cx="7620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Karol Darwin</a:t>
            </a:r>
            <a:endParaRPr lang="en-US" dirty="0" smtClean="0">
              <a:effectLst>
                <a:outerShdw blurRad="38100" dist="38100" dir="2700000" algn="tl">
                  <a:srgbClr val="000000"/>
                </a:outerShdw>
              </a:effectLst>
            </a:endParaRPr>
          </a:p>
        </p:txBody>
      </p:sp>
      <p:sp>
        <p:nvSpPr>
          <p:cNvPr id="72707" name="Rectangle 3"/>
          <p:cNvSpPr>
            <a:spLocks noGrp="1" noChangeArrowheads="1"/>
          </p:cNvSpPr>
          <p:nvPr>
            <p:ph type="body" idx="1"/>
          </p:nvPr>
        </p:nvSpPr>
        <p:spPr>
          <a:xfrm>
            <a:off x="568325" y="1130300"/>
            <a:ext cx="6038850" cy="2366963"/>
          </a:xfrm>
        </p:spPr>
        <p:txBody>
          <a:bodyPr lIns="92075" tIns="46038" rIns="92075" bIns="46038"/>
          <a:lstStyle/>
          <a:p>
            <a:pPr marL="0" indent="0" eaLnBrk="1" hangingPunct="1">
              <a:buFontTx/>
              <a:buNone/>
            </a:pPr>
            <a:r>
              <a:rPr lang="pl-PL" altLang="pl-PL" sz="2000" smtClean="0">
                <a:solidFill>
                  <a:srgbClr val="F8F8F8"/>
                </a:solidFill>
                <a:ea typeface="Calibri" pitchFamily="34" charset="0"/>
              </a:rPr>
              <a:t>Pomimo braku sensownych modeli wolnej woli biolodzy unikali analizy tego tematu wierząc w jakiś magiczny składnik, który ją przywróci.</a:t>
            </a:r>
          </a:p>
          <a:p>
            <a:pPr marL="0" indent="0" eaLnBrk="1" hangingPunct="1">
              <a:buFontTx/>
              <a:buNone/>
            </a:pPr>
            <a:r>
              <a:rPr lang="pl-PL" altLang="pl-PL" sz="2000" smtClean="0">
                <a:solidFill>
                  <a:srgbClr val="F8F8F8"/>
                </a:solidFill>
                <a:ea typeface="Calibri" pitchFamily="34" charset="0"/>
              </a:rPr>
              <a:t>Przybywało jednak dowodów, że zachowanie ludzi i zwierząt określają geny, środowisko i czynniki stochastyczne (GES).  </a:t>
            </a:r>
          </a:p>
          <a:p>
            <a:pPr marL="0" indent="0" eaLnBrk="1" hangingPunct="1">
              <a:buFontTx/>
              <a:buNone/>
            </a:pPr>
            <a:r>
              <a:rPr lang="pl-PL" altLang="pl-PL" sz="2000" smtClean="0">
                <a:solidFill>
                  <a:srgbClr val="F8F8F8"/>
                </a:solidFill>
                <a:ea typeface="Calibri" pitchFamily="34" charset="0"/>
              </a:rPr>
              <a:t>Karol Darwin zdawał sobie z tego sprawę:</a:t>
            </a:r>
          </a:p>
        </p:txBody>
      </p:sp>
      <p:sp>
        <p:nvSpPr>
          <p:cNvPr id="72708" name="Rectangle 4"/>
          <p:cNvSpPr>
            <a:spLocks noChangeArrowheads="1"/>
          </p:cNvSpPr>
          <p:nvPr/>
        </p:nvSpPr>
        <p:spPr bwMode="auto">
          <a:xfrm>
            <a:off x="565150" y="3749675"/>
            <a:ext cx="84375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solidFill>
                  <a:srgbClr val="F8F8F8"/>
                </a:solidFill>
              </a:rPr>
              <a:t>„Prowadzi to do wielkiej pokory, nie należy się nam za nic uznanie ani nie powinniśmy winić innych.”</a:t>
            </a:r>
          </a:p>
          <a:p>
            <a:pPr eaLnBrk="1" hangingPunct="1">
              <a:spcBef>
                <a:spcPct val="0"/>
              </a:spcBef>
              <a:spcAft>
                <a:spcPts val="1200"/>
              </a:spcAft>
              <a:buFontTx/>
              <a:buNone/>
            </a:pPr>
            <a:r>
              <a:rPr lang="pl-PL" altLang="pl-PL" sz="2000">
                <a:solidFill>
                  <a:srgbClr val="F8F8F8"/>
                </a:solidFill>
              </a:rPr>
              <a:t>Jakie będą skutki? Darwin miał nadzieję, że to wiedza nie dla każdego.</a:t>
            </a:r>
          </a:p>
          <a:p>
            <a:pPr eaLnBrk="1" hangingPunct="1">
              <a:spcBef>
                <a:spcPct val="0"/>
              </a:spcBef>
              <a:spcAft>
                <a:spcPts val="1200"/>
              </a:spcAft>
              <a:buFontTx/>
              <a:buNone/>
            </a:pPr>
            <a:r>
              <a:rPr lang="pl-PL" altLang="pl-PL" sz="2000">
                <a:solidFill>
                  <a:srgbClr val="F8F8F8"/>
                </a:solidFill>
              </a:rPr>
              <a:t>“This view will not do harm, because noone can be really fully convinced of its truth, except man who has thought very much, and he will know his happiness lays in doing good and being perfect, and therefore will not be tempted, from knowing everything he does is independent of himself to do harm.”</a:t>
            </a:r>
          </a:p>
        </p:txBody>
      </p:sp>
      <p:pic>
        <p:nvPicPr>
          <p:cNvPr id="157698" name="Picture 2"/>
          <p:cNvPicPr>
            <a:picLocks noChangeAspect="1" noChangeArrowheads="1"/>
          </p:cNvPicPr>
          <p:nvPr/>
        </p:nvPicPr>
        <p:blipFill>
          <a:blip r:embed="rId3"/>
          <a:srcRect/>
          <a:stretch>
            <a:fillRect/>
          </a:stretch>
        </p:blipFill>
        <p:spPr bwMode="auto">
          <a:xfrm>
            <a:off x="6697663" y="373063"/>
            <a:ext cx="2305050" cy="3276600"/>
          </a:xfrm>
          <a:prstGeom prst="rect">
            <a:avLst/>
          </a:prstGeom>
          <a:ln/>
        </p:spPr>
        <p:style>
          <a:lnRef idx="2">
            <a:schemeClr val="accent1"/>
          </a:lnRef>
          <a:fillRef idx="1">
            <a:schemeClr val="lt1"/>
          </a:fillRef>
          <a:effectRef idx="0">
            <a:schemeClr val="accent1"/>
          </a:effectRef>
          <a:fontRef idx="minor">
            <a:schemeClr val="dk1"/>
          </a:fontRef>
        </p:style>
      </p:pic>
    </p:spTree>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pPr eaLnBrk="1" hangingPunct="1">
              <a:defRPr/>
            </a:pPr>
            <a:r>
              <a:rPr lang="en-US" smtClean="0">
                <a:effectLst>
                  <a:outerShdw blurRad="38100" dist="38100" dir="2700000" algn="tl">
                    <a:srgbClr val="000000"/>
                  </a:outerShdw>
                </a:effectLst>
              </a:rPr>
              <a:t>Michael Gazzaniga</a:t>
            </a:r>
            <a:endParaRPr lang="en-US" dirty="0" smtClean="0">
              <a:effectLst>
                <a:outerShdw blurRad="38100" dist="38100" dir="2700000" algn="tl">
                  <a:srgbClr val="000000"/>
                </a:outerShdw>
              </a:effectLst>
            </a:endParaRPr>
          </a:p>
        </p:txBody>
      </p:sp>
      <p:sp>
        <p:nvSpPr>
          <p:cNvPr id="73731" name="Rectangle 3"/>
          <p:cNvSpPr>
            <a:spLocks noGrp="1" noChangeArrowheads="1"/>
          </p:cNvSpPr>
          <p:nvPr>
            <p:ph type="body" idx="1"/>
          </p:nvPr>
        </p:nvSpPr>
        <p:spPr>
          <a:xfrm>
            <a:off x="568325" y="1130300"/>
            <a:ext cx="8059738" cy="620713"/>
          </a:xfrm>
        </p:spPr>
        <p:txBody>
          <a:bodyPr lIns="92075" tIns="46038" rIns="92075" bIns="46038"/>
          <a:lstStyle/>
          <a:p>
            <a:pPr eaLnBrk="1" hangingPunct="1"/>
            <a:r>
              <a:rPr lang="en-US" altLang="pl-PL" sz="2000" smtClean="0">
                <a:solidFill>
                  <a:srgbClr val="F8F8F8"/>
                </a:solidFill>
                <a:ea typeface="Calibri" pitchFamily="34" charset="0"/>
              </a:rPr>
              <a:t>M. Gazzaniga, The Ethical Brain (1998).</a:t>
            </a:r>
            <a:br>
              <a:rPr lang="en-US" altLang="pl-PL" sz="2000" smtClean="0">
                <a:solidFill>
                  <a:srgbClr val="F8F8F8"/>
                </a:solidFill>
                <a:ea typeface="Calibri" pitchFamily="34" charset="0"/>
              </a:rPr>
            </a:br>
            <a:r>
              <a:rPr lang="en-US" altLang="pl-PL" sz="2000" smtClean="0">
                <a:solidFill>
                  <a:srgbClr val="F8F8F8"/>
                </a:solidFill>
                <a:ea typeface="Calibri" pitchFamily="34" charset="0"/>
              </a:rPr>
              <a:t>Law and Neuroscience Project (MacArthur Foundation)</a:t>
            </a:r>
            <a:endParaRPr lang="pl-PL" altLang="pl-PL" sz="2000" smtClean="0">
              <a:solidFill>
                <a:srgbClr val="F8F8F8"/>
              </a:solidFill>
              <a:ea typeface="Calibri" pitchFamily="34" charset="0"/>
            </a:endParaRPr>
          </a:p>
        </p:txBody>
      </p:sp>
      <p:sp>
        <p:nvSpPr>
          <p:cNvPr id="73732" name="Rectangle 4"/>
          <p:cNvSpPr>
            <a:spLocks noChangeArrowheads="1"/>
          </p:cNvSpPr>
          <p:nvPr/>
        </p:nvSpPr>
        <p:spPr bwMode="auto">
          <a:xfrm>
            <a:off x="565150" y="1958975"/>
            <a:ext cx="84375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buFontTx/>
              <a:buNone/>
            </a:pPr>
            <a:r>
              <a:rPr lang="pl-PL" altLang="pl-PL" sz="2000">
                <a:solidFill>
                  <a:srgbClr val="F8F8F8"/>
                </a:solidFill>
              </a:rPr>
              <a:t>Świat fizyczny jest deterministyczny, więc mózgi również.</a:t>
            </a:r>
          </a:p>
          <a:p>
            <a:pPr eaLnBrk="1" hangingPunct="1">
              <a:buFontTx/>
              <a:buNone/>
            </a:pPr>
            <a:endParaRPr lang="pl-PL" altLang="pl-PL" sz="800">
              <a:solidFill>
                <a:srgbClr val="F8F8F8"/>
              </a:solidFill>
            </a:endParaRPr>
          </a:p>
          <a:p>
            <a:pPr eaLnBrk="1" hangingPunct="1">
              <a:buFontTx/>
              <a:buNone/>
            </a:pPr>
            <a:r>
              <a:rPr lang="pl-PL" altLang="pl-PL" sz="2000">
                <a:solidFill>
                  <a:srgbClr val="F8F8F8"/>
                </a:solidFill>
              </a:rPr>
              <a:t>Mamy ego-centryczny obraz świata, wydaje się nam, że nasze "ja" kieruje działaniem przez większość czasu. </a:t>
            </a:r>
          </a:p>
          <a:p>
            <a:pPr eaLnBrk="1" hangingPunct="1">
              <a:buFontTx/>
              <a:buNone/>
            </a:pPr>
            <a:r>
              <a:rPr lang="pl-PL" altLang="pl-PL" sz="2000">
                <a:solidFill>
                  <a:srgbClr val="F8F8F8"/>
                </a:solidFill>
              </a:rPr>
              <a:t>Ostatnie badania pokazują, że to nie może być prawda, tak się nam tylko wydaje bo ośrodki związane z językiem tworzą narracyjną interpretację zdarzeń tworząc złudzenie kontroli "ja" nad zachowaniem. </a:t>
            </a:r>
          </a:p>
          <a:p>
            <a:pPr eaLnBrk="1" hangingPunct="1">
              <a:buFontTx/>
              <a:buNone/>
            </a:pPr>
            <a:endParaRPr lang="pl-PL" altLang="pl-PL" sz="800">
              <a:solidFill>
                <a:srgbClr val="F8F8F8"/>
              </a:solidFill>
            </a:endParaRPr>
          </a:p>
          <a:p>
            <a:pPr eaLnBrk="1" hangingPunct="1">
              <a:buFontTx/>
              <a:buNone/>
            </a:pPr>
            <a:r>
              <a:rPr lang="pl-PL" altLang="pl-PL" sz="2000">
                <a:solidFill>
                  <a:srgbClr val="F8F8F8"/>
                </a:solidFill>
              </a:rPr>
              <a:t>Mózgi są automatycznymi systemami działającymi według reguł, </a:t>
            </a:r>
            <a:br>
              <a:rPr lang="pl-PL" altLang="pl-PL" sz="2000">
                <a:solidFill>
                  <a:srgbClr val="F8F8F8"/>
                </a:solidFill>
              </a:rPr>
            </a:br>
            <a:r>
              <a:rPr lang="pl-PL" altLang="pl-PL" sz="2000">
                <a:solidFill>
                  <a:srgbClr val="F8F8F8"/>
                </a:solidFill>
              </a:rPr>
              <a:t>ale ludzie są odpowiedzialnymi osobami, które podejmują w wolny sposób decyzje, bo osobista odpowiedzialność to pojęcie publiczne.</a:t>
            </a:r>
            <a:br>
              <a:rPr lang="pl-PL" altLang="pl-PL" sz="2000">
                <a:solidFill>
                  <a:srgbClr val="F8F8F8"/>
                </a:solidFill>
              </a:rPr>
            </a:br>
            <a:endParaRPr lang="pl-PL" altLang="pl-PL" sz="800">
              <a:solidFill>
                <a:srgbClr val="F8F8F8"/>
              </a:solidFill>
            </a:endParaRPr>
          </a:p>
          <a:p>
            <a:pPr eaLnBrk="1" hangingPunct="1">
              <a:buFontTx/>
              <a:buNone/>
            </a:pPr>
            <a:r>
              <a:rPr lang="en-US" altLang="pl-PL" sz="2000">
                <a:solidFill>
                  <a:srgbClr val="F8F8F8"/>
                </a:solidFill>
              </a:rPr>
              <a:t>"Those aspects of our personhood are – oddly – not in our brains. </a:t>
            </a:r>
            <a:br>
              <a:rPr lang="en-US" altLang="pl-PL" sz="2000">
                <a:solidFill>
                  <a:srgbClr val="F8F8F8"/>
                </a:solidFill>
              </a:rPr>
            </a:br>
            <a:r>
              <a:rPr lang="en-US" altLang="pl-PL" sz="2000">
                <a:solidFill>
                  <a:srgbClr val="F8F8F8"/>
                </a:solidFill>
              </a:rPr>
              <a:t>They exist in the relationships, interactions with other automatic brains"</a:t>
            </a:r>
            <a:r>
              <a:rPr lang="pl-PL" altLang="pl-PL" sz="2000">
                <a:solidFill>
                  <a:srgbClr val="F8F8F8"/>
                </a:solidFill>
              </a:rPr>
              <a:t>. </a:t>
            </a:r>
            <a:br>
              <a:rPr lang="pl-PL" altLang="pl-PL" sz="2000">
                <a:solidFill>
                  <a:srgbClr val="F8F8F8"/>
                </a:solidFill>
              </a:rPr>
            </a:br>
            <a:endParaRPr lang="pl-PL" altLang="pl-PL" sz="1000">
              <a:solidFill>
                <a:srgbClr val="F8F8F8"/>
              </a:solidFill>
            </a:endParaRPr>
          </a:p>
          <a:p>
            <a:pPr eaLnBrk="1" hangingPunct="1">
              <a:buFontTx/>
              <a:buNone/>
            </a:pPr>
            <a:r>
              <a:rPr lang="pl-PL" altLang="pl-PL" sz="2000">
                <a:solidFill>
                  <a:srgbClr val="FFC000"/>
                </a:solidFill>
              </a:rPr>
              <a:t>Jakie mózgi zdolne są do postępowania zgodnego z normami?</a:t>
            </a:r>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37782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3846513"/>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To nie ja, to mój mózg!</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406400" y="3495675"/>
            <a:ext cx="8545513" cy="3090863"/>
          </a:xfrm>
        </p:spPr>
        <p:txBody>
          <a:bodyPr lIns="92075" tIns="46038" rIns="92075" bIns="46038"/>
          <a:lstStyle/>
          <a:p>
            <a:pPr marL="0" indent="0" eaLnBrk="1" hangingPunct="1">
              <a:spcBef>
                <a:spcPct val="0"/>
              </a:spcBef>
              <a:spcAft>
                <a:spcPts val="1200"/>
              </a:spcAft>
              <a:buFontTx/>
              <a:buNone/>
            </a:pPr>
            <a:r>
              <a:rPr lang="pl-PL" altLang="pl-PL" sz="2000" smtClean="0">
                <a:effectLst>
                  <a:outerShdw blurRad="38100" dist="38100" dir="2700000" algn="tl">
                    <a:srgbClr val="000000"/>
                  </a:outerShdw>
                </a:effectLst>
                <a:ea typeface="Calibri" pitchFamily="34" charset="0"/>
              </a:rPr>
              <a:t>W 1995 Sąd Najwyższy Stanu Georgia rozważał sprawę brutalnego zachowania, które cechowało kilka pokoleń mężczyzn z pewnej rodziny; mieli mutację genetyczną, która predysponowała ich do takich zachowań. Obrońca twierdził, że jego klient nie ma wolnej woli, nie jest więc winny morderstwa (jeśli tak, czy można go jednak wypuścić?). </a:t>
            </a:r>
            <a:endParaRPr lang="pl-PL" altLang="pl-PL" sz="1000" smtClean="0">
              <a:effectLst>
                <a:outerShdw blurRad="38100" dist="38100" dir="2700000" algn="tl">
                  <a:srgbClr val="000000"/>
                </a:outerShdw>
              </a:effectLst>
              <a:ea typeface="Calibri" pitchFamily="34" charset="0"/>
            </a:endParaRPr>
          </a:p>
          <a:p>
            <a:pPr marL="0" indent="0" eaLnBrk="1" hangingPunct="1">
              <a:spcBef>
                <a:spcPct val="0"/>
              </a:spcBef>
              <a:spcAft>
                <a:spcPts val="1200"/>
              </a:spcAft>
              <a:buFontTx/>
              <a:buNone/>
            </a:pPr>
            <a:r>
              <a:rPr lang="pl-PL" altLang="pl-PL" sz="2000" smtClean="0">
                <a:ea typeface="Calibri" pitchFamily="34" charset="0"/>
              </a:rPr>
              <a:t>W innym przypadku klient miał bardzo silnie pobudzone jądra migdałowate (co sugerowało zwiększoną agresję) i słabą aktywację kory przedczołowej (co sugerowało trudności z kontrolą agresji).</a:t>
            </a:r>
            <a:endParaRPr lang="pl-PL" altLang="pl-PL" sz="1000" smtClean="0">
              <a:ea typeface="Calibri" pitchFamily="34" charset="0"/>
            </a:endParaRPr>
          </a:p>
          <a:p>
            <a:pPr marL="0" indent="0" eaLnBrk="1" hangingPunct="1">
              <a:spcBef>
                <a:spcPct val="0"/>
              </a:spcBef>
              <a:spcAft>
                <a:spcPts val="1200"/>
              </a:spcAft>
              <a:buFontTx/>
              <a:buNone/>
            </a:pPr>
            <a:r>
              <a:rPr lang="pl-PL" altLang="pl-PL" sz="2000" smtClean="0">
                <a:ea typeface="Calibri" pitchFamily="34" charset="0"/>
              </a:rPr>
              <a:t>Czy sądy powinny brać pod uwagę genetyczne i anatomiczne wymówki? </a:t>
            </a:r>
          </a:p>
        </p:txBody>
      </p:sp>
      <p:sp>
        <p:nvSpPr>
          <p:cNvPr id="74756" name="Rectangle 4"/>
          <p:cNvSpPr>
            <a:spLocks noChangeArrowheads="1"/>
          </p:cNvSpPr>
          <p:nvPr/>
        </p:nvSpPr>
        <p:spPr bwMode="auto">
          <a:xfrm>
            <a:off x="441325" y="1030288"/>
            <a:ext cx="835501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pl-PL" altLang="pl-PL" sz="2000"/>
              <a:t>Niepoczytalność oznacza niezdolność oskarżonego do </a:t>
            </a:r>
            <a:br>
              <a:rPr lang="pl-PL" altLang="pl-PL" sz="2000"/>
            </a:br>
            <a:r>
              <a:rPr lang="pl-PL" altLang="pl-PL" sz="2000"/>
              <a:t>zrozumienia swojego działania z powodu choroby umysłowej. </a:t>
            </a:r>
            <a:br>
              <a:rPr lang="pl-PL" altLang="pl-PL" sz="2000"/>
            </a:br>
            <a:endParaRPr lang="pl-PL" altLang="pl-PL" sz="1000"/>
          </a:p>
          <a:p>
            <a:pPr eaLnBrk="1" hangingPunct="1">
              <a:spcBef>
                <a:spcPct val="0"/>
              </a:spcBef>
              <a:buFontTx/>
              <a:buNone/>
            </a:pPr>
            <a:r>
              <a:rPr lang="pl-PL" altLang="pl-PL" sz="2000"/>
              <a:t>Niepoczytalność w prawie angielskim pojawiła się w 1843, kiedy to Daniel M'Naghten próbował zabić brytyjskiego premiera; w czasie procesu uznano go za chorego psychicznie i uwolniono od zarzutów. </a:t>
            </a:r>
            <a:br>
              <a:rPr lang="pl-PL" altLang="pl-PL" sz="2000"/>
            </a:br>
            <a:r>
              <a:rPr lang="pl-PL" altLang="pl-PL" sz="2000"/>
              <a:t>Od tego czasu prawnicy wielokrotnie próbowali udowodnić niepoczytalność swoich klientów. Rocznie jest ~500.000 morderstw.</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775" y="0"/>
            <a:ext cx="11652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Mózg i wola</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406400" y="2835275"/>
            <a:ext cx="8545513" cy="566738"/>
          </a:xfrm>
        </p:spPr>
        <p:txBody>
          <a:bodyPr lIns="92075" tIns="46038" rIns="92075" bIns="46038"/>
          <a:lstStyle/>
          <a:p>
            <a:pPr marL="0" indent="0" eaLnBrk="1" hangingPunct="1">
              <a:spcBef>
                <a:spcPct val="0"/>
              </a:spcBef>
              <a:buFontTx/>
              <a:buNone/>
            </a:pPr>
            <a:r>
              <a:rPr lang="pl-PL" altLang="pl-PL" sz="2000" smtClean="0">
                <a:effectLst>
                  <a:outerShdw blurRad="38100" dist="38100" dir="2700000" algn="tl">
                    <a:srgbClr val="000000"/>
                  </a:outerShdw>
                </a:effectLst>
                <a:ea typeface="Calibri" pitchFamily="34" charset="0"/>
              </a:rPr>
              <a:t>Jakie są opcje? Naiwna, refleksyjna i całkiem bezwolna.   </a:t>
            </a:r>
            <a:endParaRPr lang="pl-PL" altLang="pl-PL" sz="2000" smtClean="0">
              <a:ea typeface="Calibri" pitchFamily="34" charset="0"/>
            </a:endParaRPr>
          </a:p>
        </p:txBody>
      </p:sp>
      <p:sp>
        <p:nvSpPr>
          <p:cNvPr id="75780" name="Rectangle 4"/>
          <p:cNvSpPr>
            <a:spLocks noChangeArrowheads="1"/>
          </p:cNvSpPr>
          <p:nvPr/>
        </p:nvSpPr>
        <p:spPr bwMode="auto">
          <a:xfrm>
            <a:off x="441325" y="1030288"/>
            <a:ext cx="83550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50000"/>
              </a:spcBef>
              <a:buFontTx/>
              <a:buNone/>
            </a:pPr>
            <a:r>
              <a:rPr lang="pl-PL" altLang="pl-PL" sz="2000"/>
              <a:t>Mózg jest organem służącym do przetrwania, a nie do poznawania samego siebie. Stąd jedynie wychodząc na zewnątrz można go badać i wyciągać sprawdzalne wnioski co do jego natury i mechanizmu działania.</a:t>
            </a:r>
          </a:p>
          <a:p>
            <a:pPr algn="r" eaLnBrk="1" hangingPunct="1">
              <a:spcBef>
                <a:spcPct val="50000"/>
              </a:spcBef>
              <a:buFontTx/>
              <a:buNone/>
            </a:pPr>
            <a:r>
              <a:rPr lang="en-US" altLang="pl-PL" sz="2000"/>
              <a:t>Edward Osborne W</a:t>
            </a:r>
            <a:r>
              <a:rPr lang="pl-PL" altLang="pl-PL" sz="2000"/>
              <a:t>ilson</a:t>
            </a:r>
            <a:endParaRPr lang="en-US" altLang="pl-PL" sz="2000"/>
          </a:p>
        </p:txBody>
      </p:sp>
      <p:grpSp>
        <p:nvGrpSpPr>
          <p:cNvPr id="75781" name="Group 8"/>
          <p:cNvGrpSpPr>
            <a:grpSpLocks/>
          </p:cNvGrpSpPr>
          <p:nvPr/>
        </p:nvGrpSpPr>
        <p:grpSpPr bwMode="auto">
          <a:xfrm>
            <a:off x="80963" y="3611563"/>
            <a:ext cx="3173412" cy="3086100"/>
            <a:chOff x="189129" y="3611143"/>
            <a:chExt cx="3173196" cy="3086233"/>
          </a:xfrm>
        </p:grpSpPr>
        <p:sp>
          <p:nvSpPr>
            <p:cNvPr id="3" name="Oval 2"/>
            <p:cNvSpPr/>
            <p:nvPr/>
          </p:nvSpPr>
          <p:spPr bwMode="auto">
            <a:xfrm>
              <a:off x="678046" y="4465255"/>
              <a:ext cx="1977890"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chemeClr val="tx2"/>
                </a:buClr>
                <a:buSzPct val="115000"/>
                <a:defRPr/>
              </a:pPr>
              <a:r>
                <a:rPr lang="pl-PL" sz="1600" dirty="0">
                  <a:solidFill>
                    <a:schemeClr val="bg2"/>
                  </a:solidFill>
                  <a:latin typeface="Calibri" pitchFamily="34" charset="0"/>
                </a:rPr>
                <a:t>Świadomość</a:t>
              </a:r>
            </a:p>
          </p:txBody>
        </p:sp>
        <p:sp>
          <p:nvSpPr>
            <p:cNvPr id="11" name="Oval 10"/>
            <p:cNvSpPr/>
            <p:nvPr/>
          </p:nvSpPr>
          <p:spPr bwMode="auto">
            <a:xfrm>
              <a:off x="1297129" y="5206649"/>
              <a:ext cx="1333409"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chemeClr val="tx2"/>
                </a:buClr>
                <a:buSzPct val="115000"/>
                <a:defRPr/>
              </a:pPr>
              <a:r>
                <a:rPr lang="pl-PL" sz="1600" dirty="0">
                  <a:solidFill>
                    <a:schemeClr val="bg2"/>
                  </a:solidFill>
                  <a:latin typeface="Calibri" pitchFamily="34" charset="0"/>
                </a:rPr>
                <a:t>Mózg</a:t>
              </a:r>
            </a:p>
          </p:txBody>
        </p:sp>
        <p:sp>
          <p:nvSpPr>
            <p:cNvPr id="12" name="Oval 11"/>
            <p:cNvSpPr/>
            <p:nvPr/>
          </p:nvSpPr>
          <p:spPr bwMode="auto">
            <a:xfrm>
              <a:off x="678046" y="3611143"/>
              <a:ext cx="1046091"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chemeClr val="tx2"/>
                </a:buClr>
                <a:buSzPct val="115000"/>
                <a:defRPr/>
              </a:pPr>
              <a:r>
                <a:rPr lang="pl-PL" sz="1600" dirty="0">
                  <a:solidFill>
                    <a:schemeClr val="bg2"/>
                  </a:solidFill>
                  <a:latin typeface="Calibri" pitchFamily="34" charset="0"/>
                </a:rPr>
                <a:t>Wola</a:t>
              </a:r>
            </a:p>
          </p:txBody>
        </p:sp>
        <p:sp>
          <p:nvSpPr>
            <p:cNvPr id="75806" name="TextBox 3"/>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2000"/>
                <a:t>Zachowanie</a:t>
              </a:r>
            </a:p>
          </p:txBody>
        </p:sp>
        <p:sp>
          <p:nvSpPr>
            <p:cNvPr id="6" name="Down Arrow 5"/>
            <p:cNvSpPr/>
            <p:nvPr/>
          </p:nvSpPr>
          <p:spPr bwMode="auto">
            <a:xfrm rot="19955608">
              <a:off x="1282842" y="4082650"/>
              <a:ext cx="209536"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16" name="Down Arrow 15"/>
            <p:cNvSpPr/>
            <p:nvPr/>
          </p:nvSpPr>
          <p:spPr bwMode="auto">
            <a:xfrm rot="19955608">
              <a:off x="1595558" y="4943112"/>
              <a:ext cx="166676" cy="27147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17" name="Down Arrow 16"/>
            <p:cNvSpPr/>
            <p:nvPr/>
          </p:nvSpPr>
          <p:spPr bwMode="auto">
            <a:xfrm rot="19955608">
              <a:off x="2078125" y="5647993"/>
              <a:ext cx="166676"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75810" name="TextBox 17"/>
            <p:cNvSpPr txBox="1">
              <a:spLocks noChangeArrowheads="1"/>
            </p:cNvSpPr>
            <p:nvPr/>
          </p:nvSpPr>
          <p:spPr bwMode="auto">
            <a:xfrm>
              <a:off x="189129" y="5866379"/>
              <a:ext cx="16835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1600"/>
                <a:t>Geny</a:t>
              </a:r>
            </a:p>
            <a:p>
              <a:pPr algn="just" eaLnBrk="1" hangingPunct="1">
                <a:spcBef>
                  <a:spcPct val="0"/>
                </a:spcBef>
                <a:buFontTx/>
                <a:buNone/>
              </a:pPr>
              <a:r>
                <a:rPr lang="pl-PL" altLang="pl-PL" sz="1600"/>
                <a:t>Środowisko</a:t>
              </a:r>
            </a:p>
            <a:p>
              <a:pPr algn="just" eaLnBrk="1" hangingPunct="1">
                <a:spcBef>
                  <a:spcPct val="0"/>
                </a:spcBef>
                <a:buFontTx/>
                <a:buNone/>
              </a:pPr>
              <a:r>
                <a:rPr lang="pl-PL" altLang="pl-PL" sz="1600"/>
                <a:t>Fluktuacje</a:t>
              </a:r>
              <a:endParaRPr lang="pl-PL" altLang="pl-PL" sz="2000"/>
            </a:p>
          </p:txBody>
        </p:sp>
        <p:sp>
          <p:nvSpPr>
            <p:cNvPr id="19" name="Down Arrow 18"/>
            <p:cNvSpPr/>
            <p:nvPr/>
          </p:nvSpPr>
          <p:spPr bwMode="auto">
            <a:xfrm rot="14216652">
              <a:off x="1071710" y="5428945"/>
              <a:ext cx="166694" cy="6651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20" name="Down Arrow 19"/>
            <p:cNvSpPr/>
            <p:nvPr/>
          </p:nvSpPr>
          <p:spPr bwMode="auto">
            <a:xfrm rot="8646072">
              <a:off x="1320939" y="4900249"/>
              <a:ext cx="84132"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grpSp>
      <p:grpSp>
        <p:nvGrpSpPr>
          <p:cNvPr id="75782" name="Group 21"/>
          <p:cNvGrpSpPr>
            <a:grpSpLocks/>
          </p:cNvGrpSpPr>
          <p:nvPr/>
        </p:nvGrpSpPr>
        <p:grpSpPr bwMode="auto">
          <a:xfrm>
            <a:off x="3371850" y="3657600"/>
            <a:ext cx="2927350" cy="3086100"/>
            <a:chOff x="434387" y="3611143"/>
            <a:chExt cx="2927938" cy="3086233"/>
          </a:xfrm>
        </p:grpSpPr>
        <p:sp>
          <p:nvSpPr>
            <p:cNvPr id="23" name="Oval 22"/>
            <p:cNvSpPr/>
            <p:nvPr/>
          </p:nvSpPr>
          <p:spPr bwMode="auto">
            <a:xfrm>
              <a:off x="678911" y="4465255"/>
              <a:ext cx="1976835"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chemeClr val="tx2"/>
                </a:buClr>
                <a:buSzPct val="115000"/>
                <a:defRPr/>
              </a:pPr>
              <a:r>
                <a:rPr lang="pl-PL" sz="1600" dirty="0">
                  <a:solidFill>
                    <a:schemeClr val="bg2"/>
                  </a:solidFill>
                  <a:latin typeface="Calibri" pitchFamily="34" charset="0"/>
                </a:rPr>
                <a:t>Świadomość</a:t>
              </a:r>
            </a:p>
          </p:txBody>
        </p:sp>
        <p:sp>
          <p:nvSpPr>
            <p:cNvPr id="24" name="Oval 23"/>
            <p:cNvSpPr/>
            <p:nvPr/>
          </p:nvSpPr>
          <p:spPr bwMode="auto">
            <a:xfrm>
              <a:off x="1296573" y="5206650"/>
              <a:ext cx="1333768"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chemeClr val="tx2"/>
                </a:buClr>
                <a:buSzPct val="115000"/>
                <a:defRPr/>
              </a:pPr>
              <a:r>
                <a:rPr lang="pl-PL" sz="1600" dirty="0">
                  <a:solidFill>
                    <a:schemeClr val="bg2"/>
                  </a:solidFill>
                  <a:latin typeface="Calibri" pitchFamily="34" charset="0"/>
                </a:rPr>
                <a:t>Mózg</a:t>
              </a:r>
            </a:p>
          </p:txBody>
        </p:sp>
        <p:sp>
          <p:nvSpPr>
            <p:cNvPr id="25" name="Oval 24"/>
            <p:cNvSpPr/>
            <p:nvPr/>
          </p:nvSpPr>
          <p:spPr bwMode="auto">
            <a:xfrm>
              <a:off x="678911" y="3611143"/>
              <a:ext cx="1044785"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chemeClr val="tx2"/>
                </a:buClr>
                <a:buSzPct val="115000"/>
                <a:defRPr/>
              </a:pPr>
              <a:r>
                <a:rPr lang="pl-PL" sz="1600" dirty="0">
                  <a:solidFill>
                    <a:schemeClr val="bg2"/>
                  </a:solidFill>
                  <a:latin typeface="Calibri" pitchFamily="34" charset="0"/>
                </a:rPr>
                <a:t>Wola</a:t>
              </a:r>
            </a:p>
          </p:txBody>
        </p:sp>
        <p:sp>
          <p:nvSpPr>
            <p:cNvPr id="75796" name="TextBox 25"/>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2000"/>
                <a:t>Zachowanie</a:t>
              </a:r>
            </a:p>
          </p:txBody>
        </p:sp>
        <p:sp>
          <p:nvSpPr>
            <p:cNvPr id="27" name="Down Arrow 26"/>
            <p:cNvSpPr/>
            <p:nvPr/>
          </p:nvSpPr>
          <p:spPr bwMode="auto">
            <a:xfrm rot="19955608">
              <a:off x="1283871" y="4082651"/>
              <a:ext cx="208004"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28" name="Down Arrow 27"/>
            <p:cNvSpPr/>
            <p:nvPr/>
          </p:nvSpPr>
          <p:spPr bwMode="auto">
            <a:xfrm rot="19955608">
              <a:off x="1595083" y="4943113"/>
              <a:ext cx="166720" cy="27147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29" name="Down Arrow 28"/>
            <p:cNvSpPr/>
            <p:nvPr/>
          </p:nvSpPr>
          <p:spPr bwMode="auto">
            <a:xfrm rot="19955608">
              <a:off x="2077780" y="5647994"/>
              <a:ext cx="166720"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75800" name="TextBox 29"/>
            <p:cNvSpPr txBox="1">
              <a:spLocks noChangeArrowheads="1"/>
            </p:cNvSpPr>
            <p:nvPr/>
          </p:nvSpPr>
          <p:spPr bwMode="auto">
            <a:xfrm>
              <a:off x="434387" y="5866379"/>
              <a:ext cx="34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1600"/>
                <a:t>G </a:t>
              </a:r>
            </a:p>
            <a:p>
              <a:pPr algn="just" eaLnBrk="1" hangingPunct="1">
                <a:spcBef>
                  <a:spcPct val="0"/>
                </a:spcBef>
                <a:buFontTx/>
                <a:buNone/>
              </a:pPr>
              <a:r>
                <a:rPr lang="pl-PL" altLang="pl-PL" sz="1600"/>
                <a:t>Ś</a:t>
              </a:r>
            </a:p>
            <a:p>
              <a:pPr algn="just" eaLnBrk="1" hangingPunct="1">
                <a:spcBef>
                  <a:spcPct val="0"/>
                </a:spcBef>
                <a:buFontTx/>
                <a:buNone/>
              </a:pPr>
              <a:r>
                <a:rPr lang="pl-PL" altLang="pl-PL" sz="1600"/>
                <a:t>F</a:t>
              </a:r>
              <a:endParaRPr lang="pl-PL" altLang="pl-PL" sz="2000"/>
            </a:p>
          </p:txBody>
        </p:sp>
        <p:sp>
          <p:nvSpPr>
            <p:cNvPr id="31" name="Down Arrow 30"/>
            <p:cNvSpPr/>
            <p:nvPr/>
          </p:nvSpPr>
          <p:spPr bwMode="auto">
            <a:xfrm rot="14216652">
              <a:off x="1071909" y="5428063"/>
              <a:ext cx="166695" cy="66688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32" name="Down Arrow 31"/>
            <p:cNvSpPr/>
            <p:nvPr/>
          </p:nvSpPr>
          <p:spPr bwMode="auto">
            <a:xfrm rot="8646072">
              <a:off x="1321978" y="4900249"/>
              <a:ext cx="82567"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grpSp>
      <p:grpSp>
        <p:nvGrpSpPr>
          <p:cNvPr id="75783" name="Group 32"/>
          <p:cNvGrpSpPr>
            <a:grpSpLocks/>
          </p:cNvGrpSpPr>
          <p:nvPr/>
        </p:nvGrpSpPr>
        <p:grpSpPr bwMode="auto">
          <a:xfrm>
            <a:off x="6388100" y="4494213"/>
            <a:ext cx="2593975" cy="2206625"/>
            <a:chOff x="276756" y="4465675"/>
            <a:chExt cx="2733015" cy="2206566"/>
          </a:xfrm>
        </p:grpSpPr>
        <p:sp>
          <p:nvSpPr>
            <p:cNvPr id="34" name="Oval 33"/>
            <p:cNvSpPr/>
            <p:nvPr/>
          </p:nvSpPr>
          <p:spPr bwMode="auto">
            <a:xfrm>
              <a:off x="678178" y="4465675"/>
              <a:ext cx="2135900"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chemeClr val="tx2"/>
                </a:buClr>
                <a:buSzPct val="115000"/>
                <a:defRPr/>
              </a:pPr>
              <a:r>
                <a:rPr lang="pl-PL" sz="1600" dirty="0">
                  <a:solidFill>
                    <a:schemeClr val="bg2"/>
                  </a:solidFill>
                  <a:latin typeface="Calibri" pitchFamily="34" charset="0"/>
                </a:rPr>
                <a:t>Świadomość</a:t>
              </a:r>
            </a:p>
          </p:txBody>
        </p:sp>
        <p:sp>
          <p:nvSpPr>
            <p:cNvPr id="35" name="Oval 34"/>
            <p:cNvSpPr/>
            <p:nvPr/>
          </p:nvSpPr>
          <p:spPr bwMode="auto">
            <a:xfrm>
              <a:off x="1079600" y="5237179"/>
              <a:ext cx="1333056"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chemeClr val="tx2"/>
                </a:buClr>
                <a:buSzPct val="115000"/>
                <a:defRPr/>
              </a:pPr>
              <a:r>
                <a:rPr lang="pl-PL" sz="1600" dirty="0">
                  <a:solidFill>
                    <a:schemeClr val="bg2"/>
                  </a:solidFill>
                  <a:latin typeface="Calibri" pitchFamily="34" charset="0"/>
                </a:rPr>
                <a:t>Mózg</a:t>
              </a:r>
            </a:p>
          </p:txBody>
        </p:sp>
        <p:sp>
          <p:nvSpPr>
            <p:cNvPr id="75787" name="TextBox 36"/>
            <p:cNvSpPr txBox="1">
              <a:spLocks noChangeArrowheads="1"/>
            </p:cNvSpPr>
            <p:nvPr/>
          </p:nvSpPr>
          <p:spPr bwMode="auto">
            <a:xfrm>
              <a:off x="1326197" y="6228258"/>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2000"/>
                <a:t>Zachowanie</a:t>
              </a:r>
            </a:p>
          </p:txBody>
        </p:sp>
        <p:sp>
          <p:nvSpPr>
            <p:cNvPr id="39" name="Down Arrow 38"/>
            <p:cNvSpPr/>
            <p:nvPr/>
          </p:nvSpPr>
          <p:spPr bwMode="auto">
            <a:xfrm>
              <a:off x="1746965" y="4962549"/>
              <a:ext cx="98682" cy="271456"/>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40" name="Down Arrow 39"/>
            <p:cNvSpPr/>
            <p:nvPr/>
          </p:nvSpPr>
          <p:spPr bwMode="auto">
            <a:xfrm rot="21186462">
              <a:off x="1738601" y="5726116"/>
              <a:ext cx="167259" cy="57783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75790" name="TextBox 40"/>
            <p:cNvSpPr txBox="1">
              <a:spLocks noChangeArrowheads="1"/>
            </p:cNvSpPr>
            <p:nvPr/>
          </p:nvSpPr>
          <p:spPr bwMode="auto">
            <a:xfrm>
              <a:off x="276756" y="5841244"/>
              <a:ext cx="4019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0"/>
                </a:spcBef>
                <a:buFontTx/>
                <a:buNone/>
              </a:pPr>
              <a:r>
                <a:rPr lang="pl-PL" altLang="pl-PL" sz="1600"/>
                <a:t>G</a:t>
              </a:r>
            </a:p>
            <a:p>
              <a:pPr algn="just" eaLnBrk="1" hangingPunct="1">
                <a:spcBef>
                  <a:spcPct val="0"/>
                </a:spcBef>
                <a:buFontTx/>
                <a:buNone/>
              </a:pPr>
              <a:r>
                <a:rPr lang="pl-PL" altLang="pl-PL" sz="1600"/>
                <a:t>Ś</a:t>
              </a:r>
            </a:p>
            <a:p>
              <a:pPr algn="just" eaLnBrk="1" hangingPunct="1">
                <a:spcBef>
                  <a:spcPct val="0"/>
                </a:spcBef>
                <a:buFontTx/>
                <a:buNone/>
              </a:pPr>
              <a:r>
                <a:rPr lang="pl-PL" altLang="pl-PL" sz="1600"/>
                <a:t>F</a:t>
              </a:r>
              <a:endParaRPr lang="pl-PL" altLang="pl-PL" sz="2000"/>
            </a:p>
          </p:txBody>
        </p:sp>
        <p:sp>
          <p:nvSpPr>
            <p:cNvPr id="42" name="Down Arrow 41"/>
            <p:cNvSpPr/>
            <p:nvPr/>
          </p:nvSpPr>
          <p:spPr bwMode="auto">
            <a:xfrm rot="14216652">
              <a:off x="873366" y="5580590"/>
              <a:ext cx="168271" cy="66569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
          <p:nvSpPr>
            <p:cNvPr id="44" name="Down Arrow 43"/>
            <p:cNvSpPr/>
            <p:nvPr/>
          </p:nvSpPr>
          <p:spPr bwMode="auto">
            <a:xfrm rot="10800000">
              <a:off x="1407428" y="4938737"/>
              <a:ext cx="167259" cy="29526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grpSp>
      <p:sp>
        <p:nvSpPr>
          <p:cNvPr id="14" name="Curved Down Arrow 13"/>
          <p:cNvSpPr/>
          <p:nvPr/>
        </p:nvSpPr>
        <p:spPr bwMode="auto">
          <a:xfrm rot="14966985">
            <a:off x="2791619" y="4528344"/>
            <a:ext cx="1751013" cy="555625"/>
          </a:xfrm>
          <a:prstGeom prst="curvedDownArrow">
            <a:avLst>
              <a:gd name="adj1" fmla="val 9179"/>
              <a:gd name="adj2" fmla="val 36829"/>
              <a:gd name="adj3" fmla="val 25000"/>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chemeClr val="tx2"/>
              </a:buClr>
              <a:buSzPct val="115000"/>
              <a:defRPr/>
            </a:pPr>
            <a:endParaRPr lang="pl-PL" dirty="0">
              <a:solidFill>
                <a:schemeClr val="tx1"/>
              </a:solidFill>
              <a:latin typeface="Calibri" pitchFamily="34" charset="0"/>
            </a:endParaRPr>
          </a:p>
        </p:txBody>
      </p:sp>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1385888" y="152400"/>
            <a:ext cx="5757862"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"Ja" bez granic</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342900" y="1041400"/>
            <a:ext cx="8801100" cy="2195513"/>
          </a:xfrm>
        </p:spPr>
        <p:txBody>
          <a:bodyPr lIns="92075" tIns="46038" rIns="92075" bIns="46038"/>
          <a:lstStyle/>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Decyzje podejmuje cały mózg, nie wszystkie są </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uświadamiane, z wielu dążeń nie zdajemy sobie sprawy. </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Jeśli będziemy ich świadomi to "ja" może to zmienić, </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postępuję niezgodnie ze swoimi zasadami lub ideałami.</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Wolna wola = kontrola mojego działania w zgodzie z </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przekonaniami, możliwa jest tylko o tyle, o ile jesteśmy świadomi całości.</a:t>
            </a:r>
          </a:p>
        </p:txBody>
      </p:sp>
      <p:grpSp>
        <p:nvGrpSpPr>
          <p:cNvPr id="76804" name="Grupa 9"/>
          <p:cNvGrpSpPr>
            <a:grpSpLocks/>
          </p:cNvGrpSpPr>
          <p:nvPr/>
        </p:nvGrpSpPr>
        <p:grpSpPr bwMode="auto">
          <a:xfrm>
            <a:off x="600075" y="3427413"/>
            <a:ext cx="5726113" cy="3170237"/>
            <a:chOff x="840260" y="3056237"/>
            <a:chExt cx="5725297" cy="3170099"/>
          </a:xfrm>
        </p:grpSpPr>
        <p:sp>
          <p:nvSpPr>
            <p:cNvPr id="76807" name="pole tekstowe 6"/>
            <p:cNvSpPr txBox="1">
              <a:spLocks noChangeArrowheads="1"/>
            </p:cNvSpPr>
            <p:nvPr/>
          </p:nvSpPr>
          <p:spPr bwMode="auto">
            <a:xfrm>
              <a:off x="3645243" y="4300152"/>
              <a:ext cx="1433383"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ctr" eaLnBrk="1" hangingPunct="1">
                <a:spcBef>
                  <a:spcPct val="0"/>
                </a:spcBef>
                <a:buFontTx/>
                <a:buNone/>
              </a:pPr>
              <a:r>
                <a:rPr lang="pl-PL" altLang="pl-PL" sz="2000"/>
                <a:t>Ja =</a:t>
              </a:r>
              <a:br>
                <a:rPr lang="pl-PL" altLang="pl-PL" sz="2000"/>
              </a:br>
              <a:r>
                <a:rPr lang="pl-PL" altLang="pl-PL" sz="2000"/>
                <a:t>model siebie</a:t>
              </a:r>
            </a:p>
          </p:txBody>
        </p:sp>
        <p:sp>
          <p:nvSpPr>
            <p:cNvPr id="76808" name="pole tekstowe 7"/>
            <p:cNvSpPr txBox="1">
              <a:spLocks noChangeArrowheads="1"/>
            </p:cNvSpPr>
            <p:nvPr/>
          </p:nvSpPr>
          <p:spPr bwMode="auto">
            <a:xfrm>
              <a:off x="1116226" y="3632886"/>
              <a:ext cx="4135395" cy="2246769"/>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pl-PL" altLang="pl-PL" sz="2000"/>
                <a:t>Zachodzące w mózgu </a:t>
              </a:r>
              <a:br>
                <a:rPr lang="pl-PL" altLang="pl-PL" sz="2000"/>
              </a:br>
              <a:r>
                <a:rPr lang="pl-PL" altLang="pl-PL" sz="2000"/>
                <a:t>procesy wpływające </a:t>
              </a:r>
              <a:br>
                <a:rPr lang="pl-PL" altLang="pl-PL" sz="2000"/>
              </a:br>
              <a:r>
                <a:rPr lang="pl-PL" altLang="pl-PL" sz="2000"/>
                <a:t>na podejmowanie </a:t>
              </a:r>
              <a:br>
                <a:rPr lang="pl-PL" altLang="pl-PL" sz="2000"/>
              </a:br>
              <a:r>
                <a:rPr lang="pl-PL" altLang="pl-PL" sz="2000"/>
                <a:t>decyzji </a:t>
              </a:r>
            </a:p>
            <a:p>
              <a:pPr algn="ctr" eaLnBrk="1" hangingPunct="1">
                <a:spcBef>
                  <a:spcPct val="0"/>
                </a:spcBef>
                <a:buFontTx/>
                <a:buNone/>
              </a:pPr>
              <a:endParaRPr lang="pl-PL" altLang="pl-PL" sz="2000"/>
            </a:p>
            <a:p>
              <a:pPr algn="ctr" eaLnBrk="1" hangingPunct="1">
                <a:spcBef>
                  <a:spcPct val="0"/>
                </a:spcBef>
                <a:buFontTx/>
                <a:buNone/>
              </a:pPr>
              <a:endParaRPr lang="pl-PL" altLang="pl-PL" sz="2000"/>
            </a:p>
            <a:p>
              <a:pPr algn="ctr" eaLnBrk="1" hangingPunct="1">
                <a:spcBef>
                  <a:spcPct val="0"/>
                </a:spcBef>
                <a:buFontTx/>
                <a:buNone/>
              </a:pPr>
              <a:endParaRPr lang="pl-PL" altLang="pl-PL" sz="2000"/>
            </a:p>
          </p:txBody>
        </p:sp>
        <p:sp>
          <p:nvSpPr>
            <p:cNvPr id="76809" name="pole tekstowe 8"/>
            <p:cNvSpPr txBox="1">
              <a:spLocks noChangeArrowheads="1"/>
            </p:cNvSpPr>
            <p:nvPr/>
          </p:nvSpPr>
          <p:spPr bwMode="auto">
            <a:xfrm>
              <a:off x="840260" y="3056237"/>
              <a:ext cx="5725297" cy="3170099"/>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pl-PL" altLang="pl-PL" sz="2000"/>
                <a:t>Relacje ze światem, innymi istotami </a:t>
              </a:r>
            </a:p>
            <a:p>
              <a:pPr algn="ctr" eaLnBrk="1" hangingPunct="1">
                <a:spcBef>
                  <a:spcPct val="0"/>
                </a:spcBef>
                <a:buFontTx/>
                <a:buNone/>
              </a:pPr>
              <a:r>
                <a:rPr lang="pl-PL" altLang="pl-PL" sz="2000"/>
                <a:t/>
              </a:r>
              <a:br>
                <a:rPr lang="pl-PL" altLang="pl-PL" sz="2000"/>
              </a:br>
              <a:r>
                <a:rPr lang="pl-PL" altLang="pl-PL" sz="2000"/>
                <a:t/>
              </a:r>
              <a:br>
                <a:rPr lang="pl-PL" altLang="pl-PL" sz="2000"/>
              </a:br>
              <a:r>
                <a:rPr lang="pl-PL" altLang="pl-PL" sz="2000"/>
                <a:t/>
              </a:r>
              <a:br>
                <a:rPr lang="pl-PL" altLang="pl-PL" sz="2000"/>
              </a:br>
              <a:r>
                <a:rPr lang="pl-PL" altLang="pl-PL" sz="2000"/>
                <a:t/>
              </a:r>
              <a:br>
                <a:rPr lang="pl-PL" altLang="pl-PL" sz="2000"/>
              </a:br>
              <a:r>
                <a:rPr lang="pl-PL" altLang="pl-PL" sz="2000"/>
                <a:t/>
              </a:r>
              <a:br>
                <a:rPr lang="pl-PL" altLang="pl-PL" sz="2000"/>
              </a:br>
              <a:r>
                <a:rPr lang="pl-PL" altLang="pl-PL" sz="2000"/>
                <a:t/>
              </a:r>
              <a:br>
                <a:rPr lang="pl-PL" altLang="pl-PL" sz="2000"/>
              </a:br>
              <a:endParaRPr lang="pl-PL" altLang="pl-PL" sz="2000"/>
            </a:p>
            <a:p>
              <a:pPr algn="ctr" eaLnBrk="1" hangingPunct="1">
                <a:spcBef>
                  <a:spcPct val="0"/>
                </a:spcBef>
                <a:buFontTx/>
                <a:buNone/>
              </a:pPr>
              <a:endParaRPr lang="pl-PL" altLang="pl-PL" sz="2000"/>
            </a:p>
            <a:p>
              <a:pPr algn="ctr" eaLnBrk="1" hangingPunct="1">
                <a:spcBef>
                  <a:spcPct val="0"/>
                </a:spcBef>
                <a:buFontTx/>
                <a:buNone/>
              </a:pPr>
              <a:r>
                <a:rPr lang="pl-PL" altLang="pl-PL" sz="2000"/>
                <a:t>Wielki umysł </a:t>
              </a:r>
            </a:p>
          </p:txBody>
        </p:sp>
      </p:grpSp>
      <p:pic>
        <p:nvPicPr>
          <p:cNvPr id="80906" name="Picture 10"/>
          <p:cNvPicPr>
            <a:picLocks noChangeAspect="1" noChangeArrowheads="1"/>
          </p:cNvPicPr>
          <p:nvPr/>
        </p:nvPicPr>
        <p:blipFill>
          <a:blip r:embed="rId3"/>
          <a:srcRect/>
          <a:stretch>
            <a:fillRect/>
          </a:stretch>
        </p:blipFill>
        <p:spPr bwMode="auto">
          <a:xfrm>
            <a:off x="7175500" y="0"/>
            <a:ext cx="1968500"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80907" name="Picture 11"/>
          <p:cNvPicPr>
            <a:picLocks noChangeAspect="1" noChangeArrowheads="1"/>
          </p:cNvPicPr>
          <p:nvPr/>
        </p:nvPicPr>
        <p:blipFill>
          <a:blip r:embed="rId4"/>
          <a:srcRect/>
          <a:stretch>
            <a:fillRect/>
          </a:stretch>
        </p:blipFill>
        <p:spPr bwMode="auto">
          <a:xfrm>
            <a:off x="6923088" y="4003675"/>
            <a:ext cx="1857375" cy="1962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idx="1"/>
          </p:nvPr>
        </p:nvSpPr>
        <p:spPr>
          <a:xfrm>
            <a:off x="642938" y="288925"/>
            <a:ext cx="7700962" cy="1265238"/>
          </a:xfrm>
        </p:spPr>
        <p:txBody>
          <a:bodyPr lIns="92075" tIns="46038" rIns="92075" bIns="46038"/>
          <a:lstStyle/>
          <a:p>
            <a:pPr marL="0" indent="0" algn="ctr">
              <a:buFontTx/>
              <a:buNone/>
            </a:pPr>
            <a:r>
              <a:rPr lang="pl-PL" altLang="pl-PL" sz="3600" smtClean="0">
                <a:solidFill>
                  <a:schemeClr val="tx2"/>
                </a:solidFill>
                <a:effectLst>
                  <a:outerShdw blurRad="38100" dist="38100" dir="2700000" algn="tl">
                    <a:srgbClr val="000000"/>
                  </a:outerShdw>
                </a:effectLst>
                <a:ea typeface="Calibri" pitchFamily="34" charset="0"/>
              </a:rPr>
              <a:t>Obiekcje moralne</a:t>
            </a:r>
            <a:r>
              <a:rPr lang="en-US" altLang="pl-PL" sz="3600" smtClean="0">
                <a:solidFill>
                  <a:schemeClr val="tx2"/>
                </a:solidFill>
                <a:effectLst>
                  <a:outerShdw blurRad="38100" dist="38100" dir="2700000" algn="tl">
                    <a:srgbClr val="000000"/>
                  </a:outerShdw>
                </a:effectLst>
                <a:ea typeface="Calibri" pitchFamily="34" charset="0"/>
              </a:rPr>
              <a:t>: </a:t>
            </a:r>
            <a:r>
              <a:rPr lang="pl-PL" altLang="pl-PL" sz="3600" smtClean="0">
                <a:solidFill>
                  <a:schemeClr val="tx2"/>
                </a:solidFill>
                <a:effectLst>
                  <a:outerShdw blurRad="38100" dist="38100" dir="2700000" algn="tl">
                    <a:srgbClr val="000000"/>
                  </a:outerShdw>
                </a:effectLst>
                <a:ea typeface="Calibri" pitchFamily="34" charset="0"/>
              </a:rPr>
              <a:t> </a:t>
            </a:r>
            <a:br>
              <a:rPr lang="pl-PL" altLang="pl-PL" sz="3600" smtClean="0">
                <a:solidFill>
                  <a:schemeClr val="tx2"/>
                </a:solidFill>
                <a:effectLst>
                  <a:outerShdw blurRad="38100" dist="38100" dir="2700000" algn="tl">
                    <a:srgbClr val="000000"/>
                  </a:outerShdw>
                </a:effectLst>
                <a:ea typeface="Calibri" pitchFamily="34" charset="0"/>
              </a:rPr>
            </a:br>
            <a:r>
              <a:rPr lang="pl-PL" altLang="pl-PL" sz="3600" smtClean="0">
                <a:solidFill>
                  <a:schemeClr val="tx2"/>
                </a:solidFill>
                <a:effectLst>
                  <a:outerShdw blurRad="38100" dist="38100" dir="2700000" algn="tl">
                    <a:srgbClr val="000000"/>
                  </a:outerShdw>
                </a:effectLst>
                <a:ea typeface="Calibri" pitchFamily="34" charset="0"/>
              </a:rPr>
              <a:t>    to jest nieszczęście </a:t>
            </a:r>
            <a:r>
              <a:rPr lang="en-US" altLang="pl-PL" sz="3600" smtClean="0">
                <a:solidFill>
                  <a:schemeClr val="tx2"/>
                </a:solidFill>
                <a:effectLst>
                  <a:outerShdw blurRad="38100" dist="38100" dir="2700000" algn="tl">
                    <a:srgbClr val="000000"/>
                  </a:outerShdw>
                </a:effectLst>
                <a:ea typeface="Calibri" pitchFamily="34" charset="0"/>
              </a:rPr>
              <a:t>… </a:t>
            </a:r>
            <a:r>
              <a:rPr lang="pl-PL" altLang="pl-PL" sz="3600" smtClean="0">
                <a:solidFill>
                  <a:schemeClr val="tx2"/>
                </a:solidFill>
                <a:effectLst>
                  <a:outerShdw blurRad="38100" dist="38100" dir="2700000" algn="tl">
                    <a:srgbClr val="000000"/>
                  </a:outerShdw>
                </a:effectLst>
                <a:ea typeface="Calibri" pitchFamily="34" charset="0"/>
              </a:rPr>
              <a:t> </a:t>
            </a:r>
            <a:endParaRPr lang="en-US" altLang="pl-PL" sz="3600" smtClean="0">
              <a:solidFill>
                <a:schemeClr val="tx2"/>
              </a:solidFill>
              <a:effectLst>
                <a:outerShdw blurRad="38100" dist="38100" dir="2700000" algn="tl">
                  <a:srgbClr val="000000"/>
                </a:outerShdw>
              </a:effectLst>
              <a:ea typeface="Calibri" pitchFamily="34" charset="0"/>
            </a:endParaRPr>
          </a:p>
        </p:txBody>
      </p:sp>
      <p:sp>
        <p:nvSpPr>
          <p:cNvPr id="77827" name="Rectangle 6"/>
          <p:cNvSpPr>
            <a:spLocks noChangeArrowheads="1"/>
          </p:cNvSpPr>
          <p:nvPr/>
        </p:nvSpPr>
        <p:spPr bwMode="auto">
          <a:xfrm>
            <a:off x="642938" y="1550988"/>
            <a:ext cx="8072437"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61950" indent="-361950"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Aft>
                <a:spcPts val="600"/>
              </a:spcAft>
            </a:pPr>
            <a:r>
              <a:rPr lang="pl-PL" altLang="pl-PL" sz="2000"/>
              <a:t>Nie można odrzucić tysięcy lat tradycji opartej na </a:t>
            </a:r>
            <a:br>
              <a:rPr lang="pl-PL" altLang="pl-PL" sz="2000"/>
            </a:br>
            <a:r>
              <a:rPr lang="pl-PL" altLang="pl-PL" sz="2000"/>
              <a:t>wolnej woli jako podstawie moralnych zachowań</a:t>
            </a:r>
            <a:r>
              <a:rPr lang="en-US" altLang="pl-PL" sz="2000"/>
              <a:t>. </a:t>
            </a:r>
          </a:p>
          <a:p>
            <a:pPr eaLnBrk="1" hangingPunct="1">
              <a:spcBef>
                <a:spcPct val="0"/>
              </a:spcBef>
              <a:spcAft>
                <a:spcPts val="600"/>
              </a:spcAft>
            </a:pPr>
            <a:r>
              <a:rPr lang="pl-PL" altLang="pl-PL" sz="2000"/>
              <a:t>Odpowiedzialność i cały system prawny oparty jest na </a:t>
            </a:r>
            <a:br>
              <a:rPr lang="pl-PL" altLang="pl-PL" sz="2000"/>
            </a:br>
            <a:r>
              <a:rPr lang="pl-PL" altLang="pl-PL" sz="2000"/>
              <a:t>wolnej woli. „To zrobił mózg, ja nie chciałem”, nie może być wymówką. </a:t>
            </a:r>
            <a:endParaRPr lang="en-US" altLang="pl-PL" sz="2000"/>
          </a:p>
          <a:p>
            <a:pPr eaLnBrk="1" hangingPunct="1">
              <a:spcAft>
                <a:spcPts val="600"/>
              </a:spcAft>
            </a:pPr>
            <a:r>
              <a:rPr lang="pl-PL" altLang="pl-PL" sz="2000"/>
              <a:t>Takiej prawdy nie chcemy! Czy naprawdę to coś zmieni</a:t>
            </a:r>
            <a:r>
              <a:rPr lang="en-US" altLang="pl-PL" sz="2000"/>
              <a:t>? </a:t>
            </a:r>
            <a:r>
              <a:rPr lang="pl-PL" altLang="pl-PL" sz="2000"/>
              <a:t> </a:t>
            </a:r>
            <a:br>
              <a:rPr lang="pl-PL" altLang="pl-PL" sz="2000"/>
            </a:br>
            <a:r>
              <a:rPr lang="pl-PL" altLang="pl-PL" sz="2000"/>
              <a:t>Religijne systemy wmawiają nam, że cała moralność oparta jest na przykazaniach, ale żadne badania społeczne lub religioznawcze tego nie potwierdzają, a przestępczość koreluje się dodatnio z religijnością.</a:t>
            </a:r>
            <a:endParaRPr lang="en-US" altLang="pl-PL" sz="2000"/>
          </a:p>
          <a:p>
            <a:pPr eaLnBrk="1" hangingPunct="1">
              <a:spcAft>
                <a:spcPts val="600"/>
              </a:spcAft>
            </a:pPr>
            <a:r>
              <a:rPr lang="pl-PL" altLang="pl-PL" sz="2000"/>
              <a:t>Empatia jest całkiem dobrą biologiczną podstawą moralności</a:t>
            </a:r>
            <a:r>
              <a:rPr lang="en-US" altLang="pl-PL" sz="2000"/>
              <a:t>.</a:t>
            </a:r>
            <a:r>
              <a:rPr lang="pl-PL" altLang="pl-PL" sz="2000"/>
              <a:t/>
            </a:r>
            <a:br>
              <a:rPr lang="pl-PL" altLang="pl-PL" sz="2000"/>
            </a:br>
            <a:r>
              <a:rPr lang="en-US" altLang="pl-PL" sz="2000"/>
              <a:t>Biological Foundations o</a:t>
            </a:r>
            <a:r>
              <a:rPr lang="pl-PL" altLang="pl-PL" sz="2000"/>
              <a:t>f</a:t>
            </a:r>
            <a:r>
              <a:rPr lang="en-US" altLang="pl-PL" sz="2000"/>
              <a:t> Morality? </a:t>
            </a:r>
            <a:r>
              <a:rPr lang="pl-PL" altLang="pl-PL" sz="2000"/>
              <a:t>Neuroscience, evolution and morality. </a:t>
            </a:r>
            <a:r>
              <a:rPr lang="en-US" altLang="pl-PL" sz="2000"/>
              <a:t>College of the Holy Cross, Worcester</a:t>
            </a:r>
            <a:r>
              <a:rPr lang="pl-PL" altLang="pl-PL" sz="2000"/>
              <a:t>, MA</a:t>
            </a:r>
            <a:r>
              <a:rPr lang="en-US" altLang="pl-PL" sz="2000"/>
              <a:t> </a:t>
            </a:r>
            <a:r>
              <a:rPr lang="pl-PL" altLang="pl-PL" sz="2000"/>
              <a:t>, 3/</a:t>
            </a:r>
            <a:r>
              <a:rPr lang="en-US" altLang="pl-PL" sz="2000"/>
              <a:t>2010</a:t>
            </a:r>
            <a:r>
              <a:rPr lang="pl-PL" altLang="pl-PL" sz="2000"/>
              <a:t>.</a:t>
            </a:r>
          </a:p>
          <a:p>
            <a:pPr eaLnBrk="1" hangingPunct="1">
              <a:spcAft>
                <a:spcPts val="600"/>
              </a:spcAft>
            </a:pPr>
            <a:r>
              <a:rPr lang="en-US" altLang="pl-PL" sz="2000"/>
              <a:t>R</a:t>
            </a:r>
            <a:r>
              <a:rPr lang="pl-PL" altLang="pl-PL" sz="2000"/>
              <a:t>.</a:t>
            </a:r>
            <a:r>
              <a:rPr lang="en-US" altLang="pl-PL" sz="2000"/>
              <a:t>F. Baumeister, E.J. Masicampo</a:t>
            </a:r>
            <a:r>
              <a:rPr lang="pl-PL" altLang="pl-PL" sz="2000"/>
              <a:t>, </a:t>
            </a:r>
            <a:r>
              <a:rPr lang="en-US" altLang="pl-PL" sz="2000"/>
              <a:t>C.N</a:t>
            </a:r>
            <a:r>
              <a:rPr lang="pl-PL" altLang="pl-PL" sz="2000"/>
              <a:t>. </a:t>
            </a:r>
            <a:r>
              <a:rPr lang="en-US" altLang="pl-PL" sz="2000"/>
              <a:t>DeWall </a:t>
            </a:r>
            <a:r>
              <a:rPr lang="pl-PL" altLang="pl-PL" sz="2000"/>
              <a:t>, </a:t>
            </a:r>
            <a:r>
              <a:rPr lang="en-US" altLang="pl-PL" sz="2000"/>
              <a:t>Prosocial Benefits of Feeling Free: </a:t>
            </a:r>
            <a:r>
              <a:rPr lang="en-US" altLang="pl-PL" sz="2000">
                <a:solidFill>
                  <a:srgbClr val="FFC000"/>
                </a:solidFill>
              </a:rPr>
              <a:t>Disbelief in Free Will Increases Aggression and Reduces</a:t>
            </a:r>
            <a:r>
              <a:rPr lang="pl-PL" altLang="pl-PL" sz="2000">
                <a:solidFill>
                  <a:srgbClr val="FFC000"/>
                </a:solidFill>
              </a:rPr>
              <a:t> Helpfulness</a:t>
            </a:r>
            <a:r>
              <a:rPr lang="pl-PL" altLang="pl-PL" sz="2000"/>
              <a:t>. Per. Soc. Psychol. Bull 35, 260, 2009.</a:t>
            </a:r>
            <a:endParaRPr lang="en-US" altLang="pl-PL" sz="2000"/>
          </a:p>
        </p:txBody>
      </p:sp>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spect="1" noChangeArrowheads="1"/>
          </p:cNvPicPr>
          <p:nvPr/>
        </p:nvPicPr>
        <p:blipFill>
          <a:blip r:embed="rId4"/>
          <a:srcRect/>
          <a:stretch>
            <a:fillRect/>
          </a:stretch>
        </p:blipFill>
        <p:spPr bwMode="auto">
          <a:xfrm>
            <a:off x="8191500" y="4095750"/>
            <a:ext cx="933450" cy="123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idx="1"/>
          </p:nvPr>
        </p:nvSpPr>
        <p:spPr>
          <a:xfrm>
            <a:off x="642938" y="266700"/>
            <a:ext cx="8215312" cy="1071563"/>
          </a:xfrm>
        </p:spPr>
        <p:txBody>
          <a:bodyPr lIns="92075" tIns="46038" rIns="92075" bIns="46038"/>
          <a:lstStyle/>
          <a:p>
            <a:pPr marL="0" indent="0" algn="ctr">
              <a:buFontTx/>
              <a:buNone/>
            </a:pPr>
            <a:r>
              <a:rPr lang="pl-PL" altLang="pl-PL" sz="3600" smtClean="0">
                <a:solidFill>
                  <a:schemeClr val="tx2"/>
                </a:solidFill>
                <a:effectLst>
                  <a:outerShdw blurRad="38100" dist="38100" dir="2700000" algn="tl">
                    <a:srgbClr val="000000"/>
                  </a:outerShdw>
                </a:effectLst>
                <a:ea typeface="Calibri" pitchFamily="34" charset="0"/>
              </a:rPr>
              <a:t>Tęsknota za totalitaryzmem</a:t>
            </a:r>
            <a:r>
              <a:rPr lang="en-US" altLang="pl-PL" sz="3600" smtClean="0">
                <a:solidFill>
                  <a:schemeClr val="tx2"/>
                </a:solidFill>
                <a:effectLst>
                  <a:outerShdw blurRad="38100" dist="38100" dir="2700000" algn="tl">
                    <a:srgbClr val="000000"/>
                  </a:outerShdw>
                </a:effectLst>
                <a:ea typeface="Calibri" pitchFamily="34" charset="0"/>
              </a:rPr>
              <a:t> … </a:t>
            </a:r>
          </a:p>
        </p:txBody>
      </p:sp>
      <p:sp>
        <p:nvSpPr>
          <p:cNvPr id="78851" name="Rectangle 6"/>
          <p:cNvSpPr>
            <a:spLocks noChangeArrowheads="1"/>
          </p:cNvSpPr>
          <p:nvPr/>
        </p:nvSpPr>
        <p:spPr bwMode="auto">
          <a:xfrm>
            <a:off x="642938" y="2671763"/>
            <a:ext cx="80724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61950" indent="-361950"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r>
              <a:rPr lang="pl-PL" altLang="pl-PL" sz="2000"/>
              <a:t>Wolna wola oznacza odpowiedzialność, a to za trudne</a:t>
            </a:r>
            <a:r>
              <a:rPr lang="en-US" altLang="pl-PL" sz="2000"/>
              <a:t>.</a:t>
            </a:r>
          </a:p>
          <a:p>
            <a:pPr eaLnBrk="1" hangingPunct="1"/>
            <a:r>
              <a:rPr lang="pl-PL" altLang="pl-PL" sz="2000"/>
              <a:t>Czy nie lepiej zrezygnować z wolności</a:t>
            </a:r>
            <a:r>
              <a:rPr lang="en-US" altLang="pl-PL" sz="2000"/>
              <a:t>, </a:t>
            </a:r>
            <a:r>
              <a:rPr lang="pl-PL" altLang="pl-PL" sz="2000"/>
              <a:t>poddać się silnemu przywódcy</a:t>
            </a:r>
            <a:r>
              <a:rPr lang="en-US" altLang="pl-PL" sz="2000"/>
              <a:t>, </a:t>
            </a:r>
            <a:r>
              <a:rPr lang="pl-PL" altLang="pl-PL" sz="2000"/>
              <a:t>poszukać dobrego pana, przywódcy politycznego czy religijnego, który powie mi dokładnie jak żyć? </a:t>
            </a:r>
            <a:r>
              <a:rPr lang="en-US" altLang="pl-PL" sz="2000"/>
              <a:t> </a:t>
            </a:r>
          </a:p>
          <a:p>
            <a:pPr eaLnBrk="1" hangingPunct="1"/>
            <a:r>
              <a:rPr lang="pl-PL" altLang="pl-PL" sz="2000"/>
              <a:t>Skoro nie ma wolnej woli to trzeba słuchać autorytetów</a:t>
            </a:r>
            <a:r>
              <a:rPr lang="en-US" altLang="pl-PL" sz="2000"/>
              <a:t>, </a:t>
            </a:r>
            <a:r>
              <a:rPr lang="pl-PL" altLang="pl-PL" sz="2000"/>
              <a:t>religijnych</a:t>
            </a:r>
            <a:r>
              <a:rPr lang="en-US" altLang="pl-PL" sz="2000"/>
              <a:t>, </a:t>
            </a:r>
            <a:r>
              <a:rPr lang="pl-PL" altLang="pl-PL" sz="2000"/>
              <a:t>fundamentalistycznych</a:t>
            </a:r>
            <a:r>
              <a:rPr lang="en-US" altLang="pl-PL" sz="2000"/>
              <a:t>, </a:t>
            </a:r>
            <a:r>
              <a:rPr lang="pl-PL" altLang="pl-PL" sz="2000"/>
              <a:t>totalitarnych</a:t>
            </a:r>
            <a:r>
              <a:rPr lang="en-US" altLang="pl-PL" sz="2000"/>
              <a:t>. </a:t>
            </a:r>
          </a:p>
          <a:p>
            <a:pPr eaLnBrk="1" hangingPunct="1"/>
            <a:r>
              <a:rPr lang="en-US" altLang="pl-PL" sz="2000"/>
              <a:t>Love, devotion </a:t>
            </a:r>
            <a:r>
              <a:rPr lang="pl-PL" altLang="pl-PL" sz="2000"/>
              <a:t>&amp; </a:t>
            </a:r>
            <a:r>
              <a:rPr lang="en-US" altLang="pl-PL" sz="2000"/>
              <a:t>surrender … </a:t>
            </a:r>
            <a:r>
              <a:rPr lang="pl-PL" altLang="pl-PL" sz="2000"/>
              <a:t>the sweetest.</a:t>
            </a:r>
            <a:endParaRPr lang="en-US" altLang="pl-PL" sz="2000"/>
          </a:p>
          <a:p>
            <a:pPr eaLnBrk="1" hangingPunct="1"/>
            <a:r>
              <a:rPr lang="pl-PL" altLang="pl-PL" sz="2000"/>
              <a:t>I jeśli prawa twoja ręka jest ci powodem do grzechu, </a:t>
            </a:r>
            <a:br>
              <a:rPr lang="pl-PL" altLang="pl-PL" sz="2000"/>
            </a:br>
            <a:r>
              <a:rPr lang="pl-PL" altLang="pl-PL" sz="2000"/>
              <a:t>odetnij ją i odrzuć ... oko wyłup je i odrzuć od siebie!</a:t>
            </a:r>
            <a:r>
              <a:rPr lang="en-US" altLang="pl-PL" sz="2000"/>
              <a:t>.</a:t>
            </a:r>
          </a:p>
          <a:p>
            <a:pPr eaLnBrk="1" hangingPunct="1"/>
            <a:r>
              <a:rPr lang="pl-PL" altLang="pl-PL" sz="2000"/>
              <a:t>Więzienia ocalą nas od grzechu bo nie będzie </a:t>
            </a:r>
            <a:r>
              <a:rPr lang="en-US" altLang="pl-PL" sz="2000"/>
              <a:t/>
            </a:r>
            <a:br>
              <a:rPr lang="en-US" altLang="pl-PL" sz="2000"/>
            </a:br>
            <a:r>
              <a:rPr lang="pl-PL" altLang="pl-PL" sz="2000"/>
              <a:t>już w nich pokusy (ale i zasługi)</a:t>
            </a:r>
            <a:r>
              <a:rPr lang="en-US" altLang="pl-PL" sz="2000"/>
              <a:t>. </a:t>
            </a:r>
          </a:p>
        </p:txBody>
      </p:sp>
      <p:pic>
        <p:nvPicPr>
          <p:cNvPr id="78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20763"/>
            <a:ext cx="3657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25" y="45354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925513" y="311150"/>
            <a:ext cx="5624512" cy="1071563"/>
          </a:xfrm>
        </p:spPr>
        <p:txBody>
          <a:bodyPr lIns="92075" tIns="46038" rIns="92075" bIns="46038"/>
          <a:lstStyle/>
          <a:p>
            <a:pPr marL="0" indent="0">
              <a:buFontTx/>
              <a:buNone/>
              <a:defRPr/>
            </a:pPr>
            <a:r>
              <a:rPr lang="pl-PL" sz="3600" dirty="0" smtClean="0">
                <a:solidFill>
                  <a:schemeClr val="tx2"/>
                </a:solidFill>
                <a:effectLst>
                  <a:outerShdw blurRad="38100" dist="38100" dir="2700000" algn="tl">
                    <a:srgbClr val="000000">
                      <a:alpha val="43137"/>
                    </a:srgbClr>
                  </a:outerShdw>
                </a:effectLst>
              </a:rPr>
              <a:t>Konsekwencje edukacyjne</a:t>
            </a:r>
            <a:endParaRPr lang="en-US" sz="3600" dirty="0" smtClean="0">
              <a:solidFill>
                <a:schemeClr val="tx2"/>
              </a:solidFill>
              <a:effectLst>
                <a:outerShdw blurRad="38100" dist="38100" dir="2700000" algn="tl">
                  <a:srgbClr val="000000">
                    <a:alpha val="43137"/>
                  </a:srgbClr>
                </a:outerShdw>
              </a:effectLst>
            </a:endParaRPr>
          </a:p>
        </p:txBody>
      </p:sp>
      <p:sp>
        <p:nvSpPr>
          <p:cNvPr id="79875" name="Rectangle 6"/>
          <p:cNvSpPr>
            <a:spLocks noChangeArrowheads="1"/>
          </p:cNvSpPr>
          <p:nvPr/>
        </p:nvSpPr>
        <p:spPr bwMode="auto">
          <a:xfrm>
            <a:off x="642938" y="1285875"/>
            <a:ext cx="6072187"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8775" indent="-358775"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pPr>
            <a:r>
              <a:rPr lang="pl-PL" altLang="pl-PL" sz="2000"/>
              <a:t>Na ile środowisko ogranicza nasz wybór dając odpowiednie wzorce</a:t>
            </a:r>
            <a:r>
              <a:rPr lang="en-US" altLang="pl-PL" sz="2000"/>
              <a:t>? </a:t>
            </a:r>
            <a:r>
              <a:rPr lang="pl-PL" altLang="pl-PL" sz="2000"/>
              <a:t>Dla dzieci czerwonych Khmerów zabijanie było naturalne. </a:t>
            </a:r>
            <a:r>
              <a:rPr lang="en-US" altLang="pl-PL" sz="2000"/>
              <a:t> </a:t>
            </a:r>
          </a:p>
          <a:p>
            <a:pPr eaLnBrk="1" hangingPunct="1">
              <a:spcBef>
                <a:spcPct val="0"/>
              </a:spcBef>
              <a:spcAft>
                <a:spcPts val="1200"/>
              </a:spcAft>
            </a:pPr>
            <a:r>
              <a:rPr lang="pl-PL" altLang="pl-PL" sz="2000"/>
              <a:t>Wolny wybór narzucany jest nawet małym dzieciom, zamiast jasnych reguł, których się mogłyby trzymać – czy to ma sens?</a:t>
            </a:r>
            <a:r>
              <a:rPr lang="en-US" altLang="pl-PL" sz="2000"/>
              <a:t> </a:t>
            </a:r>
          </a:p>
          <a:p>
            <a:pPr eaLnBrk="1" hangingPunct="1">
              <a:spcBef>
                <a:spcPct val="0"/>
              </a:spcBef>
              <a:spcAft>
                <a:spcPts val="1200"/>
              </a:spcAft>
            </a:pPr>
            <a:r>
              <a:rPr lang="pl-PL" altLang="pl-PL" sz="2000"/>
              <a:t>Od Grecji do Chin społeczeństwa wykształciły wiele wzorców postępowania w postaci personifikacji cnót </a:t>
            </a:r>
            <a:r>
              <a:rPr lang="en-US" altLang="pl-PL" sz="2000"/>
              <a:t>(arete, persona, </a:t>
            </a:r>
            <a:r>
              <a:rPr lang="pl-PL" altLang="pl-PL" sz="2000"/>
              <a:t>bodisatwa</a:t>
            </a:r>
            <a:r>
              <a:rPr lang="en-US" altLang="pl-PL" sz="2000"/>
              <a:t>),  </a:t>
            </a:r>
            <a:r>
              <a:rPr lang="pl-PL" altLang="pl-PL" sz="2000"/>
              <a:t>ułatwiając</a:t>
            </a:r>
            <a:r>
              <a:rPr lang="en-US" altLang="pl-PL" sz="2000"/>
              <a:t> </a:t>
            </a:r>
            <a:r>
              <a:rPr lang="pl-PL" altLang="pl-PL" sz="2000"/>
              <a:t>dobry wybór i samoregulację zachowania. </a:t>
            </a:r>
          </a:p>
          <a:p>
            <a:pPr eaLnBrk="1" hangingPunct="1">
              <a:spcBef>
                <a:spcPct val="0"/>
              </a:spcBef>
              <a:spcAft>
                <a:spcPts val="1200"/>
              </a:spcAft>
            </a:pPr>
            <a:r>
              <a:rPr lang="pl-PL" altLang="pl-PL" sz="2000"/>
              <a:t>Co może dzisiaj oferować religia?  </a:t>
            </a:r>
          </a:p>
          <a:p>
            <a:pPr eaLnBrk="1" hangingPunct="1">
              <a:spcBef>
                <a:spcPct val="0"/>
              </a:spcBef>
              <a:spcAft>
                <a:spcPts val="1200"/>
              </a:spcAft>
            </a:pPr>
            <a:r>
              <a:rPr lang="pl-PL" altLang="pl-PL" sz="2000"/>
              <a:t>Jakie wzorce zachowania oferujemy dzieciom? </a:t>
            </a:r>
            <a:br>
              <a:rPr lang="pl-PL" altLang="pl-PL" sz="2000"/>
            </a:br>
            <a:r>
              <a:rPr lang="pl-PL" altLang="pl-PL" sz="2000"/>
              <a:t>Jakie jest ich źródło</a:t>
            </a:r>
            <a:r>
              <a:rPr lang="en-US" altLang="pl-PL" sz="2000"/>
              <a:t>? </a:t>
            </a:r>
            <a:r>
              <a:rPr lang="pl-PL" altLang="pl-PL" sz="2000"/>
              <a:t/>
            </a:r>
            <a:br>
              <a:rPr lang="pl-PL" altLang="pl-PL" sz="2000"/>
            </a:br>
            <a:r>
              <a:rPr lang="pl-PL" altLang="pl-PL" sz="2000"/>
              <a:t>Czy mamy coś oprócz magii Harry Pottera? </a:t>
            </a:r>
            <a:endParaRPr lang="en-US" altLang="pl-PL" sz="2000"/>
          </a:p>
        </p:txBody>
      </p:sp>
      <p:pic>
        <p:nvPicPr>
          <p:cNvPr id="798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0"/>
            <a:ext cx="238125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4857750"/>
            <a:ext cx="1428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220663"/>
            <a:ext cx="6911975" cy="792162"/>
          </a:xfrm>
          <a:effectLst>
            <a:outerShdw dist="35921" dir="2700000" algn="ctr" rotWithShape="0">
              <a:schemeClr val="bg2"/>
            </a:outerShdw>
          </a:effectLst>
        </p:spPr>
        <p:txBody>
          <a:bodyPr lIns="92075" tIns="46038" rIns="92075" bIns="46038"/>
          <a:lstStyle/>
          <a:p>
            <a:pPr eaLnBrk="1" hangingPunct="1"/>
            <a:r>
              <a:rPr lang="pl-PL" altLang="pl-PL" smtClean="0">
                <a:effectLst>
                  <a:outerShdw blurRad="38100" dist="38100" dir="2700000" algn="tl">
                    <a:srgbClr val="000000"/>
                  </a:outerShdw>
                </a:effectLst>
                <a:ea typeface="Calibri" pitchFamily="34" charset="0"/>
              </a:rPr>
              <a:t>Odpowiedzialność</a:t>
            </a:r>
          </a:p>
        </p:txBody>
      </p:sp>
      <p:sp>
        <p:nvSpPr>
          <p:cNvPr id="579587" name="Rectangle 3"/>
          <p:cNvSpPr>
            <a:spLocks noGrp="1" noChangeArrowheads="1"/>
          </p:cNvSpPr>
          <p:nvPr>
            <p:ph type="body" idx="1"/>
          </p:nvPr>
        </p:nvSpPr>
        <p:spPr>
          <a:xfrm>
            <a:off x="476250" y="1360488"/>
            <a:ext cx="8667750" cy="2043112"/>
          </a:xfrm>
        </p:spPr>
        <p:txBody>
          <a:bodyPr lIns="92075" tIns="46038" rIns="92075" bIns="46038"/>
          <a:lstStyle/>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Nie ma ducha w maszynie, magia nic nie wyjaśnia.</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Ja to jeden z wielu procesów realizowanych </a:t>
            </a:r>
            <a:br>
              <a:rPr lang="pl-PL" altLang="pl-PL" sz="2000" smtClean="0">
                <a:effectLst>
                  <a:outerShdw blurRad="38100" dist="38100" dir="2700000" algn="tl">
                    <a:srgbClr val="000000"/>
                  </a:outerShdw>
                </a:effectLst>
                <a:ea typeface="Calibri" pitchFamily="34" charset="0"/>
              </a:rPr>
            </a:br>
            <a:r>
              <a:rPr lang="pl-PL" altLang="pl-PL" sz="2000" smtClean="0">
                <a:effectLst>
                  <a:outerShdw blurRad="38100" dist="38100" dir="2700000" algn="tl">
                    <a:srgbClr val="000000"/>
                  </a:outerShdw>
                </a:effectLst>
                <a:ea typeface="Calibri" pitchFamily="34" charset="0"/>
              </a:rPr>
              <a:t>przez mózgi, świadomość to drobny podzbiór tych procesów. </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Jeśli "ja" nie kontroluje zachowania to jak możemy być odpowiedzialni? </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Mój mózg mnie do tego zmusił, nie jestem winny? </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W jakim stopniu i w jakim sensie możemy mówić o wolnych wyborach?</a:t>
            </a:r>
          </a:p>
        </p:txBody>
      </p:sp>
      <p:sp>
        <p:nvSpPr>
          <p:cNvPr id="77828" name="Rectangle 4"/>
          <p:cNvSpPr>
            <a:spLocks noChangeArrowheads="1"/>
          </p:cNvSpPr>
          <p:nvPr/>
        </p:nvSpPr>
        <p:spPr bwMode="auto">
          <a:xfrm>
            <a:off x="452438" y="3538538"/>
            <a:ext cx="8691562"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defRPr/>
            </a:pPr>
            <a:r>
              <a:rPr lang="pl-PL" altLang="pl-PL" sz="2000" dirty="0" smtClean="0"/>
              <a:t>„Ja” to cały człowiek, nie tylko świadoma część, ale cały mózg i reszta. </a:t>
            </a:r>
            <a:br>
              <a:rPr lang="pl-PL" altLang="pl-PL" sz="2000" dirty="0" smtClean="0"/>
            </a:br>
            <a:endParaRPr lang="pl-PL" altLang="pl-PL" sz="1000" dirty="0" smtClean="0"/>
          </a:p>
          <a:p>
            <a:pPr marL="342900" indent="-342900" eaLnBrk="1" hangingPunct="1">
              <a:spcBef>
                <a:spcPct val="0"/>
              </a:spcBef>
              <a:spcAft>
                <a:spcPts val="300"/>
              </a:spcAft>
              <a:defRPr/>
            </a:pPr>
            <a:r>
              <a:rPr lang="pl-PL" altLang="pl-PL" sz="2000" dirty="0" smtClean="0"/>
              <a:t>To cała osoba jest odpowiedzialna, a nie "ja" = wyobrażenie o sobie. </a:t>
            </a:r>
          </a:p>
          <a:p>
            <a:pPr marL="342900" indent="-342900" eaLnBrk="1" hangingPunct="1">
              <a:spcBef>
                <a:spcPct val="0"/>
              </a:spcBef>
              <a:spcAft>
                <a:spcPts val="300"/>
              </a:spcAft>
              <a:defRPr/>
            </a:pPr>
            <a:r>
              <a:rPr lang="pl-PL" altLang="pl-PL" sz="2000" dirty="0" smtClean="0"/>
              <a:t>Jesteśmy odpowiedzialni za to co zrobimy, intencje nie wystarczą. </a:t>
            </a:r>
          </a:p>
          <a:p>
            <a:pPr marL="342900" indent="-342900" eaLnBrk="1" hangingPunct="1">
              <a:spcBef>
                <a:spcPct val="0"/>
              </a:spcBef>
              <a:spcAft>
                <a:spcPts val="300"/>
              </a:spcAft>
              <a:defRPr/>
            </a:pPr>
            <a:r>
              <a:rPr lang="pl-PL" altLang="pl-PL" sz="2000" dirty="0" smtClean="0"/>
              <a:t>Jesteśmy odpowiedzialni za to kim się stajemy, własny rozwój.</a:t>
            </a:r>
          </a:p>
          <a:p>
            <a:pPr marL="342900" indent="-342900" eaLnBrk="1" hangingPunct="1">
              <a:spcBef>
                <a:spcPct val="0"/>
              </a:spcBef>
              <a:spcAft>
                <a:spcPts val="300"/>
              </a:spcAft>
              <a:defRPr/>
            </a:pPr>
            <a:r>
              <a:rPr lang="pl-PL" altLang="pl-PL" sz="2000" dirty="0" smtClean="0"/>
              <a:t>Mózg musi lepiej “poznać siebie”, swoje ograniczenia i możliwości. </a:t>
            </a:r>
          </a:p>
          <a:p>
            <a:pPr marL="342900" indent="-342900" eaLnBrk="1" hangingPunct="1">
              <a:spcBef>
                <a:spcPct val="0"/>
              </a:spcBef>
              <a:spcAft>
                <a:spcPts val="300"/>
              </a:spcAft>
              <a:defRPr/>
            </a:pPr>
            <a:r>
              <a:rPr lang="pl-PL" altLang="pl-PL" sz="2000" dirty="0" smtClean="0"/>
              <a:t>Jesteśmy odpowiedzialni za rozwój nowych pokoleń, dając im dobre przykłady, wzorce do naśladowania - potrzebujemy pozytywnych wzmocnień.</a:t>
            </a:r>
          </a:p>
          <a:p>
            <a:pPr marL="342900" indent="-342900" eaLnBrk="1" hangingPunct="1">
              <a:spcBef>
                <a:spcPct val="0"/>
              </a:spcBef>
              <a:spcAft>
                <a:spcPts val="300"/>
              </a:spcAft>
              <a:defRPr/>
            </a:pPr>
            <a:r>
              <a:rPr lang="pl-PL" altLang="pl-PL" sz="2000" dirty="0" smtClean="0">
                <a:solidFill>
                  <a:srgbClr val="FFC000"/>
                </a:solidFill>
              </a:rPr>
              <a:t>Rozwój duchowy jest koniecznością i naszym moralnym obowiązkiem! </a:t>
            </a:r>
          </a:p>
        </p:txBody>
      </p:sp>
      <p:pic>
        <p:nvPicPr>
          <p:cNvPr id="80901" name="Obraz 6" descr="01brain-bra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5588" y="0"/>
            <a:ext cx="253841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244475"/>
            <a:ext cx="8199438"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Silna wola</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476250" y="1222375"/>
            <a:ext cx="8667750" cy="2124075"/>
          </a:xfrm>
        </p:spPr>
        <p:txBody>
          <a:bodyPr lIns="92075" tIns="46038" rIns="92075" bIns="46038"/>
          <a:lstStyle/>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Silną wolę, wytrwałość, można rozwijać jak każdą inną cechę.</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Tradycyjnie robiono to wykorzystując ćwiczenia sportowe, chęć do współzawodnictwa, motywację do otrzymania nagrody.  </a:t>
            </a:r>
          </a:p>
          <a:p>
            <a:pPr marL="358775" indent="-358775" eaLnBrk="1" hangingPunct="1">
              <a:spcBef>
                <a:spcPct val="0"/>
              </a:spcBef>
              <a:spcAft>
                <a:spcPts val="300"/>
              </a:spcAft>
            </a:pPr>
            <a:r>
              <a:rPr lang="pl-PL" altLang="pl-PL" sz="2000" smtClean="0">
                <a:effectLst>
                  <a:outerShdw blurRad="38100" dist="38100" dir="2700000" algn="tl">
                    <a:srgbClr val="000000"/>
                  </a:outerShdw>
                </a:effectLst>
                <a:ea typeface="Calibri" pitchFamily="34" charset="0"/>
              </a:rPr>
              <a:t>Potrzebujemy edukacji pomagającej w rozwoju, realizującej marzenia starożytnych greków kształtowania natury ludzkiej, </a:t>
            </a:r>
            <a:r>
              <a:rPr lang="pl-PL" altLang="pl-PL" sz="2000" i="1" smtClean="0">
                <a:solidFill>
                  <a:srgbClr val="FFC000"/>
                </a:solidFill>
                <a:effectLst>
                  <a:outerShdw blurRad="38100" dist="38100" dir="2700000" algn="tl">
                    <a:srgbClr val="000000"/>
                  </a:outerShdw>
                </a:effectLst>
                <a:ea typeface="Calibri" pitchFamily="34" charset="0"/>
              </a:rPr>
              <a:t>paidea</a:t>
            </a:r>
            <a:r>
              <a:rPr lang="pl-PL" altLang="pl-PL" sz="2000" smtClean="0">
                <a:effectLst>
                  <a:outerShdw blurRad="38100" dist="38100" dir="2700000" algn="tl">
                    <a:srgbClr val="000000"/>
                  </a:outerShdw>
                </a:effectLst>
                <a:ea typeface="Calibri" pitchFamily="34" charset="0"/>
              </a:rPr>
              <a:t>. </a:t>
            </a:r>
          </a:p>
          <a:p>
            <a:pPr marL="358775" indent="-358775" eaLnBrk="1" hangingPunct="1">
              <a:spcBef>
                <a:spcPct val="0"/>
              </a:spcBef>
            </a:pPr>
            <a:r>
              <a:rPr lang="pl-PL" altLang="pl-PL" sz="2000" smtClean="0">
                <a:effectLst>
                  <a:outerShdw blurRad="38100" dist="38100" dir="2700000" algn="tl">
                    <a:srgbClr val="000000"/>
                  </a:outerShdw>
                </a:effectLst>
                <a:ea typeface="Calibri" pitchFamily="34" charset="0"/>
              </a:rPr>
              <a:t>Zdolność do samoregulacji emocji i motywacji jest bardzo przydatna.</a:t>
            </a:r>
          </a:p>
          <a:p>
            <a:pPr marL="358775" indent="-358775" eaLnBrk="1" hangingPunct="1">
              <a:spcBef>
                <a:spcPct val="0"/>
              </a:spcBef>
            </a:pPr>
            <a:endParaRPr lang="pl-PL" altLang="pl-PL" sz="2000" smtClean="0">
              <a:effectLst>
                <a:outerShdw blurRad="38100" dist="38100" dir="2700000" algn="tl">
                  <a:srgbClr val="000000"/>
                </a:outerShdw>
              </a:effectLst>
              <a:ea typeface="Calibri" pitchFamily="34" charset="0"/>
            </a:endParaRPr>
          </a:p>
        </p:txBody>
      </p:sp>
      <p:sp>
        <p:nvSpPr>
          <p:cNvPr id="81924" name="Rectangle 4"/>
          <p:cNvSpPr>
            <a:spLocks noChangeArrowheads="1"/>
          </p:cNvSpPr>
          <p:nvPr/>
        </p:nvSpPr>
        <p:spPr bwMode="auto">
          <a:xfrm>
            <a:off x="452438" y="3349625"/>
            <a:ext cx="869156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8775" indent="-358775"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pPr>
            <a:r>
              <a:rPr lang="pl-PL" altLang="pl-PL" sz="2000"/>
              <a:t>Mogę podjąć „wolną” decyzję w wyniku refleksji, będzie ona zgodna z moimi przekonaniami … które wynikają z genetycznych i neuronalnych uwarunkowań … czy jestem odpowiedzialny za to, jak zostałem wychowany, ukształtowny przez życie? </a:t>
            </a:r>
          </a:p>
          <a:p>
            <a:pPr eaLnBrk="1" hangingPunct="1">
              <a:spcBef>
                <a:spcPct val="0"/>
              </a:spcBef>
              <a:spcAft>
                <a:spcPts val="1200"/>
              </a:spcAft>
            </a:pPr>
            <a:r>
              <a:rPr lang="pl-PL" altLang="pl-PL" sz="2000"/>
              <a:t>Trudno jest wyrwać się z getta (Elvis): </a:t>
            </a:r>
          </a:p>
          <a:p>
            <a:pPr eaLnBrk="1" hangingPunct="1">
              <a:spcBef>
                <a:spcPct val="0"/>
              </a:spcBef>
              <a:spcAft>
                <a:spcPts val="1200"/>
              </a:spcAft>
              <a:buFontTx/>
              <a:buNone/>
            </a:pPr>
            <a:r>
              <a:rPr lang="pl-PL" altLang="pl-PL" sz="2000"/>
              <a:t>	</a:t>
            </a:r>
            <a:r>
              <a:rPr lang="en-US" altLang="pl-PL" sz="2000"/>
              <a:t>People, don't you understand </a:t>
            </a:r>
            <a:r>
              <a:rPr lang="pl-PL" altLang="pl-PL" sz="2000"/>
              <a:t/>
            </a:r>
            <a:br>
              <a:rPr lang="pl-PL" altLang="pl-PL" sz="2000"/>
            </a:br>
            <a:r>
              <a:rPr lang="pl-PL" altLang="pl-PL" sz="2000"/>
              <a:t>	</a:t>
            </a:r>
            <a:r>
              <a:rPr lang="en-US" altLang="pl-PL" sz="2000"/>
              <a:t>the child needs a helping hand </a:t>
            </a:r>
            <a:r>
              <a:rPr lang="pl-PL" altLang="pl-PL" sz="2000"/>
              <a:t/>
            </a:r>
            <a:br>
              <a:rPr lang="pl-PL" altLang="pl-PL" sz="2000"/>
            </a:br>
            <a:r>
              <a:rPr lang="pl-PL" altLang="pl-PL" sz="2000"/>
              <a:t>	</a:t>
            </a:r>
            <a:r>
              <a:rPr lang="en-US" altLang="pl-PL" sz="2000"/>
              <a:t>or he'll grow to be an angry young man </a:t>
            </a:r>
            <a:r>
              <a:rPr lang="pl-PL" altLang="pl-PL" sz="2000"/>
              <a:t/>
            </a:r>
            <a:br>
              <a:rPr lang="pl-PL" altLang="pl-PL" sz="2000"/>
            </a:br>
            <a:r>
              <a:rPr lang="pl-PL" altLang="pl-PL" sz="2000"/>
              <a:t>					</a:t>
            </a:r>
            <a:r>
              <a:rPr lang="en-US" altLang="pl-PL" sz="2000"/>
              <a:t>some day</a:t>
            </a:r>
            <a:endParaRPr lang="pl-PL" altLang="pl-PL" sz="2000"/>
          </a:p>
        </p:txBody>
      </p:sp>
      <p:pic>
        <p:nvPicPr>
          <p:cNvPr id="76805" name="Picture 5"/>
          <p:cNvPicPr>
            <a:picLocks noChangeAspect="1" noChangeArrowheads="1"/>
          </p:cNvPicPr>
          <p:nvPr/>
        </p:nvPicPr>
        <p:blipFill>
          <a:blip r:embed="rId3"/>
          <a:srcRect/>
          <a:stretch>
            <a:fillRect/>
          </a:stretch>
        </p:blipFill>
        <p:spPr bwMode="auto">
          <a:xfrm>
            <a:off x="7896225" y="0"/>
            <a:ext cx="1247775" cy="93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76809" name="Picture 9"/>
          <p:cNvPicPr>
            <a:picLocks noChangeAspect="1" noChangeArrowheads="1"/>
          </p:cNvPicPr>
          <p:nvPr/>
        </p:nvPicPr>
        <p:blipFill>
          <a:blip r:embed="rId4"/>
          <a:srcRect/>
          <a:stretch>
            <a:fillRect/>
          </a:stretch>
        </p:blipFill>
        <p:spPr bwMode="auto">
          <a:xfrm>
            <a:off x="6604000" y="4498975"/>
            <a:ext cx="2540000"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4688" y="3333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Tysiące lat stabilności!</a:t>
            </a:r>
          </a:p>
        </p:txBody>
      </p:sp>
      <p:sp>
        <p:nvSpPr>
          <p:cNvPr id="27651" name="Rectangle 3"/>
          <p:cNvSpPr>
            <a:spLocks noChangeArrowheads="1"/>
          </p:cNvSpPr>
          <p:nvPr/>
        </p:nvSpPr>
        <p:spPr bwMode="auto">
          <a:xfrm>
            <a:off x="611188" y="1131888"/>
            <a:ext cx="821372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Clr>
                <a:srgbClr val="FFCC66"/>
              </a:buClr>
              <a:buFontTx/>
              <a:buNone/>
            </a:pPr>
            <a:r>
              <a:rPr lang="pl-PL" altLang="pl-PL" sz="2000" dirty="0">
                <a:solidFill>
                  <a:srgbClr val="EAEAEA"/>
                </a:solidFill>
              </a:rPr>
              <a:t>Na wyobrażenia o naturze ludzkiej silny wpływ miały religie, </a:t>
            </a:r>
            <a:br>
              <a:rPr lang="pl-PL" altLang="pl-PL" sz="2000" dirty="0">
                <a:solidFill>
                  <a:srgbClr val="EAEAEA"/>
                </a:solidFill>
              </a:rPr>
            </a:br>
            <a:r>
              <a:rPr lang="pl-PL" altLang="pl-PL" sz="2000" dirty="0">
                <a:solidFill>
                  <a:srgbClr val="EAEAEA"/>
                </a:solidFill>
              </a:rPr>
              <a:t>tłumaczą jaki jest świat, stabilizują systemy społeczne. </a:t>
            </a:r>
          </a:p>
          <a:p>
            <a:pPr eaLnBrk="1" hangingPunct="1">
              <a:spcBef>
                <a:spcPct val="0"/>
              </a:spcBef>
              <a:spcAft>
                <a:spcPts val="1200"/>
              </a:spcAft>
              <a:buClr>
                <a:srgbClr val="FFCC66"/>
              </a:buClr>
              <a:buFontTx/>
              <a:buNone/>
            </a:pPr>
            <a:r>
              <a:rPr lang="pl-PL" altLang="pl-PL" sz="2000" dirty="0">
                <a:solidFill>
                  <a:srgbClr val="EAEAEA"/>
                </a:solidFill>
              </a:rPr>
              <a:t>Mity i religie gwarantowały dużą stabilność, ale brak plastyczności,  </a:t>
            </a:r>
            <a:br>
              <a:rPr lang="pl-PL" altLang="pl-PL" sz="2000" dirty="0">
                <a:solidFill>
                  <a:srgbClr val="EAEAEA"/>
                </a:solidFill>
              </a:rPr>
            </a:br>
            <a:r>
              <a:rPr lang="pl-PL" altLang="pl-PL" sz="2000" dirty="0">
                <a:solidFill>
                  <a:srgbClr val="EAEAEA"/>
                </a:solidFill>
              </a:rPr>
              <a:t>zdolności do adaptacji, przyczynił się do upadku kultur. </a:t>
            </a:r>
            <a:br>
              <a:rPr lang="pl-PL" altLang="pl-PL" sz="2000" dirty="0">
                <a:solidFill>
                  <a:srgbClr val="EAEAEA"/>
                </a:solidFill>
              </a:rPr>
            </a:br>
            <a:r>
              <a:rPr lang="pl-PL" altLang="pl-PL" sz="2000" dirty="0">
                <a:solidFill>
                  <a:srgbClr val="EAEAEA"/>
                </a:solidFill>
              </a:rPr>
              <a:t>Kompromis stabilność-plastyczność: od neuronów po społeczeństwa.</a:t>
            </a:r>
            <a:br>
              <a:rPr lang="pl-PL" altLang="pl-PL" sz="2000" dirty="0">
                <a:solidFill>
                  <a:srgbClr val="EAEAEA"/>
                </a:solidFill>
              </a:rPr>
            </a:br>
            <a:endParaRPr lang="pl-PL" altLang="pl-PL" sz="800" dirty="0">
              <a:solidFill>
                <a:srgbClr val="EAEAEA"/>
              </a:solidFill>
            </a:endParaRPr>
          </a:p>
          <a:p>
            <a:pPr eaLnBrk="1" hangingPunct="1">
              <a:spcBef>
                <a:spcPct val="0"/>
              </a:spcBef>
              <a:spcAft>
                <a:spcPts val="1200"/>
              </a:spcAft>
              <a:buClr>
                <a:srgbClr val="FFCC66"/>
              </a:buClr>
              <a:buFontTx/>
              <a:buNone/>
            </a:pPr>
            <a:r>
              <a:rPr lang="pl-PL" altLang="pl-PL" sz="2000" dirty="0">
                <a:solidFill>
                  <a:srgbClr val="EAEAEA"/>
                </a:solidFill>
              </a:rPr>
              <a:t>Starożytne, wymarłe religie miały wpływ na współczesne; </a:t>
            </a:r>
            <a:br>
              <a:rPr lang="pl-PL" altLang="pl-PL" sz="2000" dirty="0">
                <a:solidFill>
                  <a:srgbClr val="EAEAEA"/>
                </a:solidFill>
              </a:rPr>
            </a:br>
            <a:r>
              <a:rPr lang="pl-PL" altLang="pl-PL" sz="2000" dirty="0">
                <a:solidFill>
                  <a:srgbClr val="EAEAEA"/>
                </a:solidFill>
              </a:rPr>
              <a:t>język Sumeryjski przez ponad 3000 lat był językiem liturgicznym!</a:t>
            </a:r>
          </a:p>
          <a:p>
            <a:pPr eaLnBrk="1" hangingPunct="1">
              <a:spcBef>
                <a:spcPct val="0"/>
              </a:spcBef>
              <a:spcAft>
                <a:spcPts val="1200"/>
              </a:spcAft>
              <a:buClr>
                <a:srgbClr val="FFCC66"/>
              </a:buClr>
              <a:buFontTx/>
              <a:buNone/>
            </a:pPr>
            <a:r>
              <a:rPr lang="pl-PL" altLang="pl-PL" sz="1000" dirty="0" smtClean="0">
                <a:solidFill>
                  <a:srgbClr val="EAEAEA"/>
                </a:solidFill>
              </a:rPr>
              <a:t/>
            </a:r>
            <a:br>
              <a:rPr lang="pl-PL" altLang="pl-PL" sz="1000" dirty="0" smtClean="0">
                <a:solidFill>
                  <a:srgbClr val="EAEAEA"/>
                </a:solidFill>
              </a:rPr>
            </a:br>
            <a:r>
              <a:rPr lang="pl-PL" altLang="pl-PL" sz="2000" dirty="0" smtClean="0">
                <a:solidFill>
                  <a:srgbClr val="EAEAEA"/>
                </a:solidFill>
              </a:rPr>
              <a:t>Niestety </a:t>
            </a:r>
            <a:r>
              <a:rPr lang="pl-PL" altLang="pl-PL" sz="2000" dirty="0">
                <a:solidFill>
                  <a:srgbClr val="EAEAEA"/>
                </a:solidFill>
              </a:rPr>
              <a:t>raz zagnieżdżone pojęcia </a:t>
            </a:r>
            <a:br>
              <a:rPr lang="pl-PL" altLang="pl-PL" sz="2000" dirty="0">
                <a:solidFill>
                  <a:srgbClr val="EAEAEA"/>
                </a:solidFill>
              </a:rPr>
            </a:br>
            <a:r>
              <a:rPr lang="pl-PL" altLang="pl-PL" sz="2000" dirty="0">
                <a:solidFill>
                  <a:srgbClr val="EAEAEA"/>
                </a:solidFill>
              </a:rPr>
              <a:t>trudno jest zmienić. </a:t>
            </a:r>
            <a:br>
              <a:rPr lang="pl-PL" altLang="pl-PL" sz="2000" dirty="0">
                <a:solidFill>
                  <a:srgbClr val="EAEAEA"/>
                </a:solidFill>
              </a:rPr>
            </a:br>
            <a:r>
              <a:rPr lang="pl-PL" altLang="pl-PL" sz="2000" dirty="0">
                <a:solidFill>
                  <a:srgbClr val="EAEAEA"/>
                </a:solidFill>
              </a:rPr>
              <a:t>Dlatego nadal </a:t>
            </a:r>
            <a:r>
              <a:rPr lang="pl-PL" altLang="pl-PL" sz="2000" dirty="0" smtClean="0">
                <a:solidFill>
                  <a:srgbClr val="EAEAEA"/>
                </a:solidFill>
              </a:rPr>
              <a:t>istnieje </a:t>
            </a:r>
            <a:r>
              <a:rPr lang="pl-PL" altLang="pl-PL" sz="2000" dirty="0">
                <a:solidFill>
                  <a:srgbClr val="EAEAEA"/>
                </a:solidFill>
              </a:rPr>
              <a:t/>
            </a:r>
            <a:br>
              <a:rPr lang="pl-PL" altLang="pl-PL" sz="2000" dirty="0">
                <a:solidFill>
                  <a:srgbClr val="EAEAEA"/>
                </a:solidFill>
              </a:rPr>
            </a:br>
            <a:r>
              <a:rPr lang="pl-PL" altLang="pl-PL" sz="2000" b="1" dirty="0">
                <a:solidFill>
                  <a:srgbClr val="EAEAEA"/>
                </a:solidFill>
              </a:rPr>
              <a:t>Towarzystwo Płaskiej Ziemi! </a:t>
            </a:r>
          </a:p>
          <a:p>
            <a:pPr eaLnBrk="1" hangingPunct="1">
              <a:spcBef>
                <a:spcPct val="0"/>
              </a:spcBef>
              <a:spcAft>
                <a:spcPts val="1200"/>
              </a:spcAft>
              <a:buClr>
                <a:srgbClr val="FFCC66"/>
              </a:buClr>
              <a:buFontTx/>
              <a:buNone/>
            </a:pPr>
            <a:r>
              <a:rPr lang="pl-PL" altLang="pl-PL" sz="2000" dirty="0">
                <a:solidFill>
                  <a:srgbClr val="EAEAEA"/>
                </a:solidFill>
              </a:rPr>
              <a:t>Każde złożone zjawisko ma </a:t>
            </a:r>
            <a:r>
              <a:rPr lang="pl-PL" altLang="pl-PL" sz="2000" dirty="0" smtClean="0">
                <a:solidFill>
                  <a:srgbClr val="EAEAEA"/>
                </a:solidFill>
              </a:rPr>
              <a:t>proste </a:t>
            </a:r>
            <a:r>
              <a:rPr lang="pl-PL" altLang="pl-PL" sz="2000" dirty="0">
                <a:solidFill>
                  <a:srgbClr val="EAEAEA"/>
                </a:solidFill>
              </a:rPr>
              <a:t/>
            </a:r>
            <a:br>
              <a:rPr lang="pl-PL" altLang="pl-PL" sz="2000" dirty="0">
                <a:solidFill>
                  <a:srgbClr val="EAEAEA"/>
                </a:solidFill>
              </a:rPr>
            </a:br>
            <a:r>
              <a:rPr lang="pl-PL" altLang="pl-PL" sz="2000" dirty="0">
                <a:solidFill>
                  <a:srgbClr val="EAEAEA"/>
                </a:solidFill>
              </a:rPr>
              <a:t>wyjaśnienie i jest ono </a:t>
            </a:r>
            <a:br>
              <a:rPr lang="pl-PL" altLang="pl-PL" sz="2000" dirty="0">
                <a:solidFill>
                  <a:srgbClr val="EAEAEA"/>
                </a:solidFill>
              </a:rPr>
            </a:br>
            <a:r>
              <a:rPr lang="pl-PL" altLang="pl-PL" sz="2000" dirty="0">
                <a:solidFill>
                  <a:srgbClr val="EAEAEA"/>
                </a:solidFill>
              </a:rPr>
              <a:t>błędne! </a:t>
            </a:r>
          </a:p>
        </p:txBody>
      </p:sp>
      <p:pic>
        <p:nvPicPr>
          <p:cNvPr id="27652" name="Picture 5" descr="D:\public_html\Wyklady\img\isisho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4" y="432329"/>
            <a:ext cx="1228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774" y="4378325"/>
            <a:ext cx="32194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3049588"/>
            <a:ext cx="1143000"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hhd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76800"/>
            <a:ext cx="6629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itm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600200"/>
            <a:ext cx="66294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838200" y="106680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just" eaLnBrk="1" hangingPunct="1">
              <a:spcBef>
                <a:spcPct val="50000"/>
              </a:spcBef>
              <a:buFontTx/>
              <a:buNone/>
            </a:pPr>
            <a:r>
              <a:rPr lang="en-US" altLang="pl-PL" sz="2000">
                <a:solidFill>
                  <a:srgbClr val="F8F8F8"/>
                </a:solidFill>
              </a:rPr>
              <a:t>“Investigating the Mind” MIT- Cambridge, MA (2003)</a:t>
            </a:r>
          </a:p>
        </p:txBody>
      </p:sp>
      <p:sp>
        <p:nvSpPr>
          <p:cNvPr id="82949" name="Text Box 5"/>
          <p:cNvSpPr txBox="1">
            <a:spLocks noChangeArrowheads="1"/>
          </p:cNvSpPr>
          <p:nvPr/>
        </p:nvSpPr>
        <p:spPr bwMode="auto">
          <a:xfrm>
            <a:off x="674688" y="3924300"/>
            <a:ext cx="843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50000"/>
              </a:spcBef>
              <a:buFontTx/>
              <a:buNone/>
            </a:pPr>
            <a:r>
              <a:rPr lang="en-US" altLang="pl-PL" sz="2000">
                <a:solidFill>
                  <a:srgbClr val="F8F8F8"/>
                </a:solidFill>
              </a:rPr>
              <a:t>“The Science and Clinical Application of Meditation” SFN-Washington (2005)</a:t>
            </a:r>
            <a:r>
              <a:rPr lang="pl-PL" altLang="pl-PL" sz="2000">
                <a:solidFill>
                  <a:srgbClr val="F8F8F8"/>
                </a:solidFill>
              </a:rPr>
              <a:t>.</a:t>
            </a:r>
            <a:br>
              <a:rPr lang="pl-PL" altLang="pl-PL" sz="2000">
                <a:solidFill>
                  <a:srgbClr val="F8F8F8"/>
                </a:solidFill>
              </a:rPr>
            </a:br>
            <a:r>
              <a:rPr lang="pl-PL" altLang="pl-PL" sz="2000">
                <a:solidFill>
                  <a:srgbClr val="F8F8F8"/>
                </a:solidFill>
              </a:rPr>
              <a:t>Regulacja emocji, inteligencja emocjonalna, wymaga treningu – kto to potrafi? </a:t>
            </a:r>
            <a:endParaRPr lang="en-US" altLang="pl-PL" sz="2000">
              <a:solidFill>
                <a:srgbClr val="F8F8F8"/>
              </a:solidFill>
            </a:endParaRPr>
          </a:p>
        </p:txBody>
      </p:sp>
      <p:sp>
        <p:nvSpPr>
          <p:cNvPr id="5127" name="Text Box 7"/>
          <p:cNvSpPr txBox="1">
            <a:spLocks noChangeArrowheads="1"/>
          </p:cNvSpPr>
          <p:nvPr/>
        </p:nvSpPr>
        <p:spPr bwMode="auto">
          <a:xfrm>
            <a:off x="674688" y="284163"/>
            <a:ext cx="7864475" cy="646112"/>
          </a:xfrm>
          <a:prstGeom prst="rect">
            <a:avLst/>
          </a:prstGeom>
          <a:noFill/>
          <a:ln w="9525">
            <a:noFill/>
            <a:miter lim="800000"/>
            <a:headEnd/>
            <a:tailEnd/>
          </a:ln>
        </p:spPr>
        <p:txBody>
          <a:bodyPr>
            <a:spAutoFit/>
          </a:bodyPr>
          <a:lstStyle/>
          <a:p>
            <a:pPr algn="ctr">
              <a:spcBef>
                <a:spcPct val="50000"/>
              </a:spcBef>
              <a:buClr>
                <a:schemeClr val="tx2"/>
              </a:buClr>
              <a:buSzPct val="115000"/>
              <a:defRPr/>
            </a:pPr>
            <a:r>
              <a:rPr lang="pl-PL" sz="3600" dirty="0">
                <a:solidFill>
                  <a:srgbClr val="FFC000"/>
                </a:solidFill>
                <a:effectLst>
                  <a:outerShdw blurRad="38100" dist="38100" dir="2700000" algn="tl">
                    <a:srgbClr val="000000">
                      <a:alpha val="43137"/>
                    </a:srgbClr>
                  </a:outerShdw>
                </a:effectLst>
                <a:latin typeface="Calibri" pitchFamily="34" charset="0"/>
                <a:cs typeface="Calibri" pitchFamily="34" charset="0"/>
              </a:rPr>
              <a:t>Medytacja i emocje</a:t>
            </a:r>
          </a:p>
        </p:txBody>
      </p:sp>
      <p:pic>
        <p:nvPicPr>
          <p:cNvPr id="8295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971800"/>
            <a:ext cx="1905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219200" y="3810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chemeClr val="tx2"/>
              </a:buClr>
              <a:buSzPct val="115000"/>
              <a:defRPr/>
            </a:pPr>
            <a:r>
              <a:rPr lang="pl-PL" sz="3600" dirty="0">
                <a:solidFill>
                  <a:srgbClr val="FFC000"/>
                </a:solidFill>
                <a:effectLst>
                  <a:outerShdw blurRad="38100" dist="38100" dir="2700000" algn="tl">
                    <a:srgbClr val="000000">
                      <a:alpha val="43137"/>
                    </a:srgbClr>
                  </a:outerShdw>
                </a:effectLst>
                <a:latin typeface="Calibri" pitchFamily="34" charset="0"/>
                <a:cs typeface="Calibri" pitchFamily="34" charset="0"/>
              </a:rPr>
              <a:t>Mnich w skanerze</a:t>
            </a:r>
            <a:endParaRPr lang="pl-PL" sz="3600" dirty="0">
              <a:solidFill>
                <a:srgbClr val="FFC000"/>
              </a:solidFill>
              <a:effectLst>
                <a:outerShdw blurRad="38100" dist="38100" dir="2700000" algn="tl">
                  <a:srgbClr val="000000">
                    <a:alpha val="43137"/>
                  </a:srgbClr>
                </a:outerShdw>
              </a:effectLst>
              <a:latin typeface="Times New Roman" pitchFamily="18" charset="0"/>
              <a:cs typeface="Calibri" pitchFamily="34" charset="0"/>
            </a:endParaRP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103313"/>
            <a:ext cx="5037137"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848100" y="5130800"/>
            <a:ext cx="5116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lgn="ctr" eaLnBrk="1" hangingPunct="1">
              <a:spcBef>
                <a:spcPct val="50000"/>
              </a:spcBef>
              <a:buFontTx/>
              <a:buNone/>
            </a:pPr>
            <a:r>
              <a:rPr lang="en-US" altLang="pl-PL" sz="2000"/>
              <a:t>Richard Davison i </a:t>
            </a:r>
            <a:r>
              <a:rPr lang="en-US" altLang="pl-PL" sz="2000">
                <a:hlinkClick r:id="rId4"/>
              </a:rPr>
              <a:t>Matthieu Ricard</a:t>
            </a:r>
            <a:endParaRPr lang="en-US" altLang="pl-PL" sz="2000"/>
          </a:p>
          <a:p>
            <a:pPr algn="ctr" eaLnBrk="1" hangingPunct="1">
              <a:spcBef>
                <a:spcPct val="50000"/>
              </a:spcBef>
              <a:buFontTx/>
              <a:buNone/>
            </a:pPr>
            <a:r>
              <a:rPr lang="en-US" altLang="pl-PL" sz="2000"/>
              <a:t>Brain Imaging Laboratory, </a:t>
            </a:r>
            <a:r>
              <a:rPr lang="pl-PL" altLang="pl-PL" sz="2000"/>
              <a:t/>
            </a:r>
            <a:br>
              <a:rPr lang="pl-PL" altLang="pl-PL" sz="2000"/>
            </a:br>
            <a:r>
              <a:rPr lang="en-US" altLang="pl-PL" sz="2000"/>
              <a:t>University of Wisconsin-Madison</a:t>
            </a:r>
          </a:p>
        </p:txBody>
      </p:sp>
      <p:sp>
        <p:nvSpPr>
          <p:cNvPr id="83973" name="TextBox 1"/>
          <p:cNvSpPr txBox="1">
            <a:spLocks noChangeArrowheads="1"/>
          </p:cNvSpPr>
          <p:nvPr/>
        </p:nvSpPr>
        <p:spPr bwMode="auto">
          <a:xfrm>
            <a:off x="422275" y="1120775"/>
            <a:ext cx="33718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FontTx/>
              <a:buNone/>
            </a:pPr>
            <a:r>
              <a:rPr lang="en-US" altLang="pl-PL" sz="2000"/>
              <a:t>Matthieu Ricard</a:t>
            </a:r>
            <a:r>
              <a:rPr lang="pl-PL" altLang="pl-PL" sz="2000"/>
              <a:t>, </a:t>
            </a:r>
            <a:r>
              <a:rPr lang="en-US" altLang="pl-PL" sz="2000"/>
              <a:t> </a:t>
            </a:r>
            <a:r>
              <a:rPr lang="pl-PL" altLang="pl-PL" sz="2000"/>
              <a:t/>
            </a:r>
            <a:br>
              <a:rPr lang="pl-PL" altLang="pl-PL" sz="2000"/>
            </a:br>
            <a:r>
              <a:rPr lang="pl-PL" altLang="pl-PL" sz="2000"/>
              <a:t>W obronie szczęścia (2005).</a:t>
            </a:r>
          </a:p>
          <a:p>
            <a:pPr eaLnBrk="1" hangingPunct="1">
              <a:spcBef>
                <a:spcPct val="0"/>
              </a:spcBef>
              <a:buFontTx/>
              <a:buNone/>
            </a:pPr>
            <a:r>
              <a:rPr lang="pl-PL" altLang="pl-PL" sz="2000"/>
              <a:t>Szczęścia można się nauczyć!</a:t>
            </a:r>
          </a:p>
          <a:p>
            <a:pPr eaLnBrk="1" hangingPunct="1">
              <a:spcBef>
                <a:spcPct val="0"/>
              </a:spcBef>
              <a:buFontTx/>
              <a:buNone/>
            </a:pPr>
            <a:endParaRPr lang="pl-PL" altLang="pl-PL" sz="2000"/>
          </a:p>
          <a:p>
            <a:pPr eaLnBrk="1" hangingPunct="1">
              <a:spcBef>
                <a:spcPct val="0"/>
              </a:spcBef>
              <a:buFontTx/>
              <a:buNone/>
            </a:pPr>
            <a:r>
              <a:rPr lang="pl-PL" altLang="pl-PL" sz="2000"/>
              <a:t>Regulacja woli i emocji jest jedną z istotnych składowych tego procesu.</a:t>
            </a:r>
            <a:br>
              <a:rPr lang="pl-PL" altLang="pl-PL" sz="2000"/>
            </a:br>
            <a:endParaRPr lang="pl-PL" altLang="pl-PL" sz="2000"/>
          </a:p>
          <a:p>
            <a:pPr eaLnBrk="1" hangingPunct="1">
              <a:spcBef>
                <a:spcPct val="0"/>
              </a:spcBef>
              <a:buFontTx/>
              <a:buNone/>
            </a:pPr>
            <a:r>
              <a:rPr lang="pl-PL" altLang="pl-PL" sz="2000"/>
              <a:t>Zdolność do autorefleksji i „zarządzania sobą” również.</a:t>
            </a:r>
          </a:p>
          <a:p>
            <a:pPr eaLnBrk="1" hangingPunct="1">
              <a:spcBef>
                <a:spcPct val="0"/>
              </a:spcBef>
              <a:buFontTx/>
              <a:buNone/>
            </a:pPr>
            <a:endParaRPr lang="pl-PL" altLang="pl-PL" sz="2000"/>
          </a:p>
          <a:p>
            <a:pPr eaLnBrk="1" hangingPunct="1">
              <a:spcBef>
                <a:spcPct val="0"/>
              </a:spcBef>
              <a:buFontTx/>
              <a:buNone/>
            </a:pPr>
            <a:r>
              <a:rPr lang="pl-PL" altLang="pl-PL" sz="2000"/>
              <a:t>Szukamy technicznego wsparcia dla takich procesów w naszym laboratorium neurokognitywnym.  </a:t>
            </a:r>
          </a:p>
          <a:p>
            <a:pPr eaLnBrk="1" hangingPunct="1">
              <a:spcBef>
                <a:spcPct val="0"/>
              </a:spcBef>
              <a:buFontTx/>
              <a:buNone/>
            </a:pPr>
            <a:r>
              <a:rPr lang="pl-PL" altLang="pl-PL" sz="2000"/>
              <a:t> </a:t>
            </a:r>
          </a:p>
        </p:txBody>
      </p:sp>
    </p:spTree>
  </p:cSld>
  <p:clrMapOvr>
    <a:masterClrMapping/>
  </p:clrMapOvr>
  <p:transition spd="slow">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609600" y="304800"/>
            <a:ext cx="7772400" cy="715963"/>
          </a:xfrm>
          <a:effectLst>
            <a:outerShdw dist="35921" dir="2700000" algn="ctr" rotWithShape="0">
              <a:schemeClr val="bg2"/>
            </a:outerShdw>
          </a:effectLst>
        </p:spPr>
        <p:txBody>
          <a:bodyPr lIns="92075" tIns="46038" rIns="92075" bIns="46038"/>
          <a:lstStyle/>
          <a:p>
            <a:pPr eaLnBrk="1" hangingPunct="1"/>
            <a:r>
              <a:rPr lang="pl-PL" altLang="pl-PL" smtClean="0">
                <a:effectLst>
                  <a:outerShdw blurRad="38100" dist="38100" dir="2700000" algn="tl">
                    <a:srgbClr val="000000"/>
                  </a:outerShdw>
                </a:effectLst>
                <a:ea typeface="Calibri" pitchFamily="34" charset="0"/>
              </a:rPr>
              <a:t>Długa i kręta droga …</a:t>
            </a:r>
            <a:endParaRPr lang="en-US" altLang="pl-PL" smtClean="0">
              <a:effectLst>
                <a:outerShdw blurRad="38100" dist="38100" dir="2700000" algn="tl">
                  <a:srgbClr val="000000"/>
                </a:outerShdw>
              </a:effectLst>
              <a:ea typeface="Calibri" pitchFamily="34" charset="0"/>
            </a:endParaRPr>
          </a:p>
        </p:txBody>
      </p:sp>
      <p:sp>
        <p:nvSpPr>
          <p:cNvPr id="84995" name="Rectangle 3"/>
          <p:cNvSpPr>
            <a:spLocks noGrp="1" noChangeArrowheads="1"/>
          </p:cNvSpPr>
          <p:nvPr>
            <p:ph type="body" idx="1"/>
          </p:nvPr>
        </p:nvSpPr>
        <p:spPr>
          <a:xfrm>
            <a:off x="592138" y="1108075"/>
            <a:ext cx="8266112" cy="5499100"/>
          </a:xfrm>
        </p:spPr>
        <p:txBody>
          <a:bodyPr/>
          <a:lstStyle/>
          <a:p>
            <a:pPr marL="457200" indent="-457200" eaLnBrk="1" hangingPunct="1">
              <a:lnSpc>
                <a:spcPct val="90000"/>
              </a:lnSpc>
              <a:spcBef>
                <a:spcPct val="0"/>
              </a:spcBef>
              <a:spcAft>
                <a:spcPts val="300"/>
              </a:spcAft>
              <a:buFontTx/>
              <a:buNone/>
            </a:pPr>
            <a:r>
              <a:rPr lang="pl-PL" altLang="pl-PL" sz="2000" dirty="0" smtClean="0">
                <a:ea typeface="Calibri" pitchFamily="34" charset="0"/>
              </a:rPr>
              <a:t>Kiedy warto się trzymać magicznych wyobrażeń? </a:t>
            </a:r>
          </a:p>
          <a:p>
            <a:pPr marL="457200" indent="-457200" eaLnBrk="1" hangingPunct="1">
              <a:lnSpc>
                <a:spcPct val="90000"/>
              </a:lnSpc>
              <a:spcBef>
                <a:spcPct val="0"/>
              </a:spcBef>
              <a:spcAft>
                <a:spcPts val="300"/>
              </a:spcAft>
              <a:buFontTx/>
              <a:buNone/>
            </a:pPr>
            <a:r>
              <a:rPr lang="pl-PL" altLang="pl-PL" sz="2000" dirty="0" smtClean="0">
                <a:ea typeface="Calibri" pitchFamily="34" charset="0"/>
              </a:rPr>
              <a:t>Należy badać to, co jest, zamiast udawać, że się wie i tworzyć </a:t>
            </a:r>
            <a:br>
              <a:rPr lang="pl-PL" altLang="pl-PL" sz="2000" dirty="0" smtClean="0">
                <a:ea typeface="Calibri" pitchFamily="34" charset="0"/>
              </a:rPr>
            </a:br>
            <a:r>
              <a:rPr lang="pl-PL" altLang="pl-PL" sz="2000" dirty="0" smtClean="0">
                <a:ea typeface="Calibri" pitchFamily="34" charset="0"/>
              </a:rPr>
              <a:t>sobie kolejne idole i strachy na wróble. </a:t>
            </a:r>
          </a:p>
          <a:p>
            <a:pPr marL="457200" indent="-457200" eaLnBrk="1" hangingPunct="1">
              <a:lnSpc>
                <a:spcPct val="90000"/>
              </a:lnSpc>
              <a:spcBef>
                <a:spcPct val="0"/>
              </a:spcBef>
              <a:spcAft>
                <a:spcPts val="300"/>
              </a:spcAft>
              <a:buFontTx/>
              <a:buNone/>
            </a:pPr>
            <a:endParaRPr lang="pl-PL" altLang="pl-PL" sz="1000" dirty="0" smtClean="0">
              <a:ea typeface="Calibri" pitchFamily="34" charset="0"/>
            </a:endParaRPr>
          </a:p>
          <a:p>
            <a:pPr marL="457200" indent="-457200" eaLnBrk="1" hangingPunct="1">
              <a:lnSpc>
                <a:spcPct val="90000"/>
              </a:lnSpc>
              <a:spcBef>
                <a:spcPct val="0"/>
              </a:spcBef>
              <a:spcAft>
                <a:spcPts val="300"/>
              </a:spcAft>
              <a:buFontTx/>
              <a:buNone/>
            </a:pPr>
            <a:r>
              <a:rPr lang="pl-PL" altLang="pl-PL" sz="2000" dirty="0" smtClean="0">
                <a:ea typeface="Calibri" pitchFamily="34" charset="0"/>
              </a:rPr>
              <a:t>Co warto badać:</a:t>
            </a:r>
          </a:p>
          <a:p>
            <a:pPr marL="457200" indent="-457200" eaLnBrk="1" hangingPunct="1">
              <a:lnSpc>
                <a:spcPct val="90000"/>
              </a:lnSpc>
              <a:spcBef>
                <a:spcPct val="0"/>
              </a:spcBef>
              <a:spcAft>
                <a:spcPts val="300"/>
              </a:spcAft>
              <a:buFontTx/>
              <a:buNone/>
            </a:pPr>
            <a:endParaRPr lang="pl-PL" altLang="pl-PL" sz="1000" dirty="0" smtClean="0">
              <a:ea typeface="Calibri" pitchFamily="34" charset="0"/>
            </a:endParaRPr>
          </a:p>
          <a:p>
            <a:pPr marL="457200" indent="-457200" eaLnBrk="1" hangingPunct="1">
              <a:spcBef>
                <a:spcPct val="0"/>
              </a:spcBef>
              <a:spcAft>
                <a:spcPts val="300"/>
              </a:spcAft>
            </a:pPr>
            <a:r>
              <a:rPr lang="pl-PL" altLang="pl-PL" sz="2000" dirty="0" smtClean="0">
                <a:ea typeface="Calibri" pitchFamily="34" charset="0"/>
              </a:rPr>
              <a:t>Jak lepiej rozumieć siebie i zarządzać sobą, chronić swój umysł.</a:t>
            </a:r>
          </a:p>
          <a:p>
            <a:pPr marL="457200" indent="-457200" eaLnBrk="1" hangingPunct="1">
              <a:spcBef>
                <a:spcPct val="0"/>
              </a:spcBef>
              <a:spcAft>
                <a:spcPts val="300"/>
              </a:spcAft>
            </a:pPr>
            <a:r>
              <a:rPr lang="pl-PL" altLang="pl-PL" sz="2000" dirty="0" smtClean="0">
                <a:ea typeface="Calibri" pitchFamily="34" charset="0"/>
              </a:rPr>
              <a:t>Jak lepiej rozumieć i nauczyć się regulować własne emocje.</a:t>
            </a:r>
            <a:endParaRPr lang="en-US" altLang="pl-PL" sz="2000" dirty="0" smtClean="0">
              <a:ea typeface="Calibri" pitchFamily="34" charset="0"/>
            </a:endParaRPr>
          </a:p>
          <a:p>
            <a:pPr marL="457200" indent="-457200" eaLnBrk="1" hangingPunct="1">
              <a:spcBef>
                <a:spcPct val="0"/>
              </a:spcBef>
              <a:spcAft>
                <a:spcPts val="300"/>
              </a:spcAft>
            </a:pPr>
            <a:r>
              <a:rPr lang="pl-PL" altLang="pl-PL" sz="2000" dirty="0" smtClean="0">
                <a:ea typeface="Calibri" pitchFamily="34" charset="0"/>
              </a:rPr>
              <a:t>Jak pewne formy zachowań, muzyki, literatury, sztuki, rozpowszechniają się przydając się do rozwoju mózgu.</a:t>
            </a:r>
          </a:p>
          <a:p>
            <a:pPr marL="457200" indent="-457200" eaLnBrk="1" hangingPunct="1">
              <a:spcBef>
                <a:spcPct val="0"/>
              </a:spcBef>
              <a:spcAft>
                <a:spcPts val="300"/>
              </a:spcAft>
            </a:pPr>
            <a:r>
              <a:rPr lang="pl-PL" altLang="pl-PL" sz="2000" dirty="0" smtClean="0">
                <a:ea typeface="Calibri" pitchFamily="34" charset="0"/>
              </a:rPr>
              <a:t>Jak w przeszłości społeczeństwo regulowało zachowanie jednostek przez obyczaje, moralność, wierzenia ... jaki był ich sens (np. sens tabu)?</a:t>
            </a:r>
          </a:p>
          <a:p>
            <a:pPr marL="457200" indent="-457200" eaLnBrk="1" hangingPunct="1">
              <a:spcBef>
                <a:spcPct val="0"/>
              </a:spcBef>
              <a:spcAft>
                <a:spcPts val="300"/>
              </a:spcAft>
            </a:pPr>
            <a:r>
              <a:rPr lang="pl-PL" altLang="pl-PL" sz="2000" dirty="0" smtClean="0">
                <a:ea typeface="Calibri" pitchFamily="34" charset="0"/>
              </a:rPr>
              <a:t>Jak praktyki religijne, kulturowe, edukacja wpływają na pracę mózgu. </a:t>
            </a:r>
          </a:p>
          <a:p>
            <a:pPr marL="457200" indent="-457200" eaLnBrk="1" hangingPunct="1">
              <a:spcBef>
                <a:spcPct val="0"/>
              </a:spcBef>
              <a:spcAft>
                <a:spcPts val="300"/>
              </a:spcAft>
            </a:pPr>
            <a:r>
              <a:rPr lang="pl-PL" altLang="pl-PL" sz="2000" dirty="0" smtClean="0">
                <a:ea typeface="Calibri" pitchFamily="34" charset="0"/>
              </a:rPr>
              <a:t>Jak wpływać na motywacje, wartościowe cele, tworzyć dobre wzorce?</a:t>
            </a:r>
          </a:p>
          <a:p>
            <a:pPr marL="457200" indent="-457200" eaLnBrk="1" hangingPunct="1">
              <a:spcBef>
                <a:spcPct val="0"/>
              </a:spcBef>
              <a:spcAft>
                <a:spcPts val="300"/>
              </a:spcAft>
            </a:pPr>
            <a:r>
              <a:rPr lang="pl-PL" altLang="pl-PL" sz="2000" dirty="0" smtClean="0">
                <a:ea typeface="Calibri" pitchFamily="34" charset="0"/>
              </a:rPr>
              <a:t>Jak aktywacja wyobraźni i odwoływanie się do wzorców wpływa na cele i zdolność do refleksji, ułatwia wybory z odroczoną nagrodą. </a:t>
            </a:r>
          </a:p>
          <a:p>
            <a:pPr marL="457200" indent="-457200" eaLnBrk="1" hangingPunct="1">
              <a:spcBef>
                <a:spcPct val="0"/>
              </a:spcBef>
              <a:spcAft>
                <a:spcPts val="300"/>
              </a:spcAft>
            </a:pPr>
            <a:r>
              <a:rPr lang="pl-PL" altLang="pl-PL" sz="2000" dirty="0" smtClean="0">
                <a:ea typeface="Calibri" pitchFamily="34" charset="0"/>
              </a:rPr>
              <a:t>W jakich warunkach irracjonalne przekonania rzeczywiście pomagają?  </a:t>
            </a:r>
          </a:p>
        </p:txBody>
      </p:sp>
      <p:pic>
        <p:nvPicPr>
          <p:cNvPr id="849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200" y="369888"/>
            <a:ext cx="1524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Magiczne myślenie - książki </a:t>
            </a:r>
          </a:p>
        </p:txBody>
      </p:sp>
      <p:sp>
        <p:nvSpPr>
          <p:cNvPr id="86019" name="Rectangle 3"/>
          <p:cNvSpPr>
            <a:spLocks noChangeArrowheads="1"/>
          </p:cNvSpPr>
          <p:nvPr/>
        </p:nvSpPr>
        <p:spPr bwMode="auto">
          <a:xfrm>
            <a:off x="611188" y="1131888"/>
            <a:ext cx="8202612"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r>
              <a:rPr lang="pl-PL" altLang="pl-PL" sz="2000">
                <a:solidFill>
                  <a:srgbClr val="F8F8F8"/>
                </a:solidFill>
              </a:rPr>
              <a:t>Sutherland S, Rozum na manowcach. Dlaczego postępujemy irracjonalnie. KiW, Warszawa 1996.</a:t>
            </a:r>
          </a:p>
          <a:p>
            <a:r>
              <a:rPr lang="pl-PL" altLang="pl-PL" sz="2000">
                <a:solidFill>
                  <a:srgbClr val="F8F8F8"/>
                </a:solidFill>
              </a:rPr>
              <a:t>Marcus G, Prowizorka w mózgu. O niedoskonałościach ludzkiego umysłu. Wyd. Smak Słowa, Sopot 2009.</a:t>
            </a:r>
          </a:p>
          <a:p>
            <a:r>
              <a:rPr lang="pl-PL" altLang="pl-PL" sz="2000">
                <a:solidFill>
                  <a:srgbClr val="F8F8F8"/>
                </a:solidFill>
              </a:rPr>
              <a:t>Shermer M, The Believing Brain. From Ghosts &amp; Gods to Politics &amp; Conspiracies-How We Construct Beliefs &amp; Reinforce Them as Truths, 2011</a:t>
            </a:r>
          </a:p>
          <a:p>
            <a:r>
              <a:rPr lang="en-US" altLang="pl-PL" sz="2000">
                <a:solidFill>
                  <a:srgbClr val="F8F8F8"/>
                </a:solidFill>
              </a:rPr>
              <a:t>Hutson M</a:t>
            </a:r>
            <a:r>
              <a:rPr lang="pl-PL" altLang="pl-PL" sz="2000">
                <a:solidFill>
                  <a:srgbClr val="F8F8F8"/>
                </a:solidFill>
              </a:rPr>
              <a:t>, </a:t>
            </a:r>
            <a:r>
              <a:rPr lang="en-US" altLang="pl-PL" sz="2000">
                <a:solidFill>
                  <a:srgbClr val="F8F8F8"/>
                </a:solidFill>
              </a:rPr>
              <a:t>The 7 Laws of Magical Thinking: How Irrational Beliefs Keep Us Happy, Healthy, and Sane. Hudson Street Press 2012.</a:t>
            </a:r>
            <a:r>
              <a:rPr lang="pl-PL" altLang="pl-PL" sz="2000">
                <a:solidFill>
                  <a:srgbClr val="F8F8F8"/>
                </a:solidFill>
              </a:rPr>
              <a:t> </a:t>
            </a:r>
            <a:endParaRPr lang="en-US" altLang="pl-PL" sz="2000">
              <a:solidFill>
                <a:srgbClr val="F8F8F8"/>
              </a:solidFill>
            </a:endParaRPr>
          </a:p>
          <a:p>
            <a:r>
              <a:rPr lang="en-US" altLang="pl-PL" sz="2000">
                <a:solidFill>
                  <a:srgbClr val="F8F8F8"/>
                </a:solidFill>
              </a:rPr>
              <a:t>Hood B</a:t>
            </a:r>
            <a:r>
              <a:rPr lang="pl-PL" altLang="pl-PL" sz="2000">
                <a:solidFill>
                  <a:srgbClr val="F8F8F8"/>
                </a:solidFill>
              </a:rPr>
              <a:t>,</a:t>
            </a:r>
            <a:r>
              <a:rPr lang="en-US" altLang="pl-PL" sz="2000">
                <a:solidFill>
                  <a:srgbClr val="F8F8F8"/>
                </a:solidFill>
              </a:rPr>
              <a:t> </a:t>
            </a:r>
            <a:r>
              <a:rPr lang="en-US" altLang="pl-PL" sz="2000" i="1">
                <a:solidFill>
                  <a:srgbClr val="F8F8F8"/>
                </a:solidFill>
              </a:rPr>
              <a:t>SuperSense: Why We Believe in the Unbelievable</a:t>
            </a:r>
            <a:r>
              <a:rPr lang="en-US" altLang="pl-PL" sz="2000">
                <a:solidFill>
                  <a:srgbClr val="F8F8F8"/>
                </a:solidFill>
              </a:rPr>
              <a:t>.</a:t>
            </a:r>
            <a:r>
              <a:rPr lang="pl-PL" altLang="pl-PL" sz="2000">
                <a:solidFill>
                  <a:srgbClr val="F8F8F8"/>
                </a:solidFill>
              </a:rPr>
              <a:t> </a:t>
            </a:r>
            <a:r>
              <a:rPr lang="en-US" altLang="pl-PL" sz="2000">
                <a:solidFill>
                  <a:srgbClr val="F8F8F8"/>
                </a:solidFill>
              </a:rPr>
              <a:t>2009.</a:t>
            </a:r>
            <a:r>
              <a:rPr lang="pl-PL" altLang="pl-PL" sz="2000">
                <a:solidFill>
                  <a:srgbClr val="F8F8F8"/>
                </a:solidFill>
              </a:rPr>
              <a:t> </a:t>
            </a:r>
            <a:endParaRPr lang="en-US" altLang="pl-PL" sz="2000">
              <a:solidFill>
                <a:srgbClr val="F8F8F8"/>
              </a:solidFill>
            </a:endParaRPr>
          </a:p>
          <a:p>
            <a:r>
              <a:rPr lang="pl-PL" altLang="pl-PL" sz="2000">
                <a:solidFill>
                  <a:srgbClr val="F8F8F8"/>
                </a:solidFill>
              </a:rPr>
              <a:t>Dan Ariely, </a:t>
            </a:r>
            <a:r>
              <a:rPr lang="en-US" altLang="pl-PL" sz="2000">
                <a:solidFill>
                  <a:srgbClr val="F8F8F8"/>
                </a:solidFill>
              </a:rPr>
              <a:t>Predictably irrational, The Hidden Forces That Shape Our Decisions</a:t>
            </a:r>
            <a:r>
              <a:rPr lang="pl-PL" altLang="pl-PL" sz="2000">
                <a:solidFill>
                  <a:srgbClr val="F8F8F8"/>
                </a:solidFill>
              </a:rPr>
              <a:t>. Harper-Collins 2008.</a:t>
            </a:r>
          </a:p>
          <a:p>
            <a:r>
              <a:rPr lang="en-US" altLang="pl-PL" sz="2000">
                <a:solidFill>
                  <a:srgbClr val="F8F8F8"/>
                </a:solidFill>
              </a:rPr>
              <a:t>Vyse S. </a:t>
            </a:r>
            <a:r>
              <a:rPr lang="en-US" altLang="pl-PL" sz="2000" i="1">
                <a:solidFill>
                  <a:srgbClr val="F8F8F8"/>
                </a:solidFill>
              </a:rPr>
              <a:t>Believing in Magic: The Psychology of Superstition</a:t>
            </a:r>
            <a:r>
              <a:rPr lang="en-US" altLang="pl-PL" sz="2000">
                <a:solidFill>
                  <a:srgbClr val="F8F8F8"/>
                </a:solidFill>
              </a:rPr>
              <a:t>. </a:t>
            </a:r>
            <a:r>
              <a:rPr lang="pl-PL" altLang="pl-PL" sz="2000">
                <a:solidFill>
                  <a:srgbClr val="F8F8F8"/>
                </a:solidFill>
              </a:rPr>
              <a:t>OUP </a:t>
            </a:r>
            <a:r>
              <a:rPr lang="en-US" altLang="pl-PL" sz="2000">
                <a:solidFill>
                  <a:srgbClr val="F8F8F8"/>
                </a:solidFill>
              </a:rPr>
              <a:t>1997</a:t>
            </a:r>
            <a:r>
              <a:rPr lang="pl-PL" altLang="pl-PL" sz="2000">
                <a:solidFill>
                  <a:srgbClr val="F8F8F8"/>
                </a:solidFill>
              </a:rPr>
              <a:t> </a:t>
            </a:r>
          </a:p>
          <a:p>
            <a:r>
              <a:rPr lang="en-US" altLang="pl-PL" sz="2000">
                <a:solidFill>
                  <a:srgbClr val="F8F8F8"/>
                </a:solidFill>
              </a:rPr>
              <a:t>Serban, G. </a:t>
            </a:r>
            <a:r>
              <a:rPr lang="en-US" altLang="pl-PL" sz="2000" i="1">
                <a:solidFill>
                  <a:srgbClr val="F8F8F8"/>
                </a:solidFill>
              </a:rPr>
              <a:t>The Tyranny of Magical Thinking</a:t>
            </a:r>
            <a:r>
              <a:rPr lang="en-US" altLang="pl-PL" sz="2000">
                <a:solidFill>
                  <a:srgbClr val="F8F8F8"/>
                </a:solidFill>
              </a:rPr>
              <a:t>. New York 1982. </a:t>
            </a:r>
            <a:r>
              <a:rPr lang="pl-PL" altLang="pl-PL" sz="2000">
                <a:solidFill>
                  <a:srgbClr val="F8F8F8"/>
                </a:solidFill>
              </a:rPr>
              <a:t> </a:t>
            </a:r>
            <a:endParaRPr lang="en-US" altLang="pl-PL" sz="2000">
              <a:solidFill>
                <a:srgbClr val="F8F8F8"/>
              </a:solidFill>
            </a:endParaRPr>
          </a:p>
          <a:p>
            <a:r>
              <a:rPr lang="pl-PL" altLang="pl-PL" sz="2000">
                <a:solidFill>
                  <a:srgbClr val="F8F8F8"/>
                </a:solidFill>
              </a:rPr>
              <a:t>Foster K.R, Kokko H, </a:t>
            </a:r>
            <a:r>
              <a:rPr lang="en-US" altLang="pl-PL" sz="2000">
                <a:solidFill>
                  <a:srgbClr val="F8F8F8"/>
                </a:solidFill>
              </a:rPr>
              <a:t>The evolution of superstitious and superstition-like behaviour</a:t>
            </a:r>
            <a:r>
              <a:rPr lang="pl-PL" altLang="pl-PL" sz="2000">
                <a:solidFill>
                  <a:srgbClr val="F8F8F8"/>
                </a:solidFill>
              </a:rPr>
              <a:t>, Proc. R. Soc. B 7 vol. 276(1654), 31-37, 2009.</a:t>
            </a:r>
          </a:p>
        </p:txBody>
      </p:sp>
    </p:spTree>
  </p:cSld>
  <p:clrMapOvr>
    <a:masterClrMapping/>
  </p:clrMapOvr>
  <p:transition spd="slow">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356749"/>
            <a:ext cx="6124575" cy="1114425"/>
          </a:xfrm>
          <a:prstGeom prst="rect">
            <a:avLst/>
          </a:prstGeom>
          <a:ln/>
        </p:spPr>
        <p:style>
          <a:lnRef idx="0">
            <a:schemeClr val="accent3"/>
          </a:lnRef>
          <a:fillRef idx="3">
            <a:schemeClr val="accent3"/>
          </a:fillRef>
          <a:effectRef idx="3">
            <a:schemeClr val="accent3"/>
          </a:effectRef>
          <a:fontRef idx="minor">
            <a:schemeClr val="lt1"/>
          </a:fontRef>
        </p:style>
      </p:pic>
      <p:pic>
        <p:nvPicPr>
          <p:cNvPr id="125958" name="Picture 6"/>
          <p:cNvPicPr>
            <a:picLocks noChangeAspect="1" noChangeArrowheads="1"/>
          </p:cNvPicPr>
          <p:nvPr/>
        </p:nvPicPr>
        <p:blipFill>
          <a:blip r:embed="rId4"/>
          <a:srcRect/>
          <a:stretch>
            <a:fillRect/>
          </a:stretch>
        </p:blipFill>
        <p:spPr bwMode="auto">
          <a:xfrm>
            <a:off x="1260475" y="3702050"/>
            <a:ext cx="6124575" cy="1114425"/>
          </a:xfrm>
          <a:prstGeom prst="rect">
            <a:avLst/>
          </a:prstGeom>
          <a:ln/>
        </p:spPr>
        <p:style>
          <a:lnRef idx="1">
            <a:schemeClr val="accent1"/>
          </a:lnRef>
          <a:fillRef idx="3">
            <a:schemeClr val="accent1"/>
          </a:fillRef>
          <a:effectRef idx="2">
            <a:schemeClr val="accent1"/>
          </a:effectRef>
          <a:fontRef idx="minor">
            <a:schemeClr val="lt1"/>
          </a:fontRef>
        </p:style>
      </p:pic>
      <p:pic>
        <p:nvPicPr>
          <p:cNvPr id="125959" name="Picture 7"/>
          <p:cNvPicPr>
            <a:picLocks noChangeAspect="1" noChangeArrowheads="1"/>
          </p:cNvPicPr>
          <p:nvPr/>
        </p:nvPicPr>
        <p:blipFill>
          <a:blip r:embed="rId5"/>
          <a:srcRect/>
          <a:stretch>
            <a:fillRect/>
          </a:stretch>
        </p:blipFill>
        <p:spPr bwMode="auto">
          <a:xfrm>
            <a:off x="6051550" y="1595438"/>
            <a:ext cx="1333500" cy="18002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125960" name="Picture 8"/>
          <p:cNvPicPr>
            <a:picLocks noChangeAspect="1" noChangeArrowheads="1"/>
          </p:cNvPicPr>
          <p:nvPr/>
        </p:nvPicPr>
        <p:blipFill>
          <a:blip r:embed="rId6"/>
          <a:srcRect/>
          <a:stretch>
            <a:fillRect/>
          </a:stretch>
        </p:blipFill>
        <p:spPr bwMode="auto">
          <a:xfrm>
            <a:off x="1252538" y="1595438"/>
            <a:ext cx="4667250" cy="2038350"/>
          </a:xfrm>
          <a:prstGeom prst="rect">
            <a:avLst/>
          </a:prstGeom>
          <a:ln/>
        </p:spPr>
        <p:style>
          <a:lnRef idx="2">
            <a:schemeClr val="accent1"/>
          </a:lnRef>
          <a:fillRef idx="1">
            <a:schemeClr val="lt1"/>
          </a:fillRef>
          <a:effectRef idx="0">
            <a:schemeClr val="accent1"/>
          </a:effectRef>
          <a:fontRef idx="minor">
            <a:schemeClr val="dk1"/>
          </a:fontRef>
        </p:style>
      </p:pic>
      <p:sp>
        <p:nvSpPr>
          <p:cNvPr id="87046" name="pole tekstowe 1"/>
          <p:cNvSpPr txBox="1">
            <a:spLocks noChangeArrowheads="1"/>
          </p:cNvSpPr>
          <p:nvPr/>
        </p:nvSpPr>
        <p:spPr bwMode="auto">
          <a:xfrm>
            <a:off x="869950" y="4968875"/>
            <a:ext cx="773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buClrTx/>
              <a:buSzTx/>
              <a:buFontTx/>
              <a:buNone/>
            </a:pPr>
            <a:r>
              <a:rPr lang="pl-PL" altLang="pl-PL">
                <a:solidFill>
                  <a:srgbClr val="EAEAEA"/>
                </a:solidFill>
              </a:rPr>
              <a:t>4 ostatnie konferencje na UMK (2013): </a:t>
            </a:r>
            <a:br>
              <a:rPr lang="pl-PL" altLang="pl-PL">
                <a:solidFill>
                  <a:srgbClr val="EAEAEA"/>
                </a:solidFill>
              </a:rPr>
            </a:br>
            <a:r>
              <a:rPr lang="pl-PL" altLang="pl-PL">
                <a:solidFill>
                  <a:srgbClr val="EAEAEA"/>
                </a:solidFill>
              </a:rPr>
              <a:t>Neuromania, Neurohistoria sztuki, Homo communicativus, </a:t>
            </a:r>
            <a:br>
              <a:rPr lang="pl-PL" altLang="pl-PL">
                <a:solidFill>
                  <a:srgbClr val="EAEAEA"/>
                </a:solidFill>
              </a:rPr>
            </a:br>
            <a:r>
              <a:rPr lang="pl-PL" altLang="pl-PL">
                <a:solidFill>
                  <a:srgbClr val="EAEAEA"/>
                </a:solidFill>
              </a:rPr>
              <a:t>Thinking with hands, eyes and things.    </a:t>
            </a:r>
            <a:br>
              <a:rPr lang="pl-PL" altLang="pl-PL">
                <a:solidFill>
                  <a:srgbClr val="EAEAEA"/>
                </a:solidFill>
              </a:rPr>
            </a:br>
            <a:r>
              <a:rPr lang="en-US" altLang="pl-PL">
                <a:solidFill>
                  <a:srgbClr val="FFC000"/>
                </a:solidFill>
              </a:rPr>
              <a:t>http://www.kognitywistyka.umk.pl</a:t>
            </a:r>
          </a:p>
        </p:txBody>
      </p:sp>
    </p:spTree>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latin typeface="Arial Unicode MS" pitchFamily="34" charset="-128"/>
                <a:ea typeface="Calibri" pitchFamily="34" charset="0"/>
              </a:rPr>
              <a:t>Adam i Ewa</a:t>
            </a:r>
          </a:p>
        </p:txBody>
      </p:sp>
      <p:sp>
        <p:nvSpPr>
          <p:cNvPr id="88067"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600"/>
              </a:spcAft>
              <a:buClrTx/>
              <a:buSzTx/>
              <a:buFontTx/>
              <a:buNone/>
            </a:pPr>
            <a:r>
              <a:rPr lang="pl-PL" altLang="pl-PL" sz="2000"/>
              <a:t>Pierwszy człowiek nie miał ani umierać, ani cierpieć. </a:t>
            </a:r>
          </a:p>
          <a:p>
            <a:pPr eaLnBrk="1" hangingPunct="1">
              <a:spcBef>
                <a:spcPct val="0"/>
              </a:spcBef>
              <a:spcAft>
                <a:spcPts val="600"/>
              </a:spcAft>
              <a:buClrTx/>
              <a:buSzTx/>
              <a:buFontTx/>
              <a:buNone/>
            </a:pPr>
            <a:r>
              <a:rPr lang="pl-PL" altLang="pl-PL" sz="2000"/>
              <a:t>Sposób przeżywania świata wynika ze struktury organizmu, </a:t>
            </a:r>
            <a:br>
              <a:rPr lang="pl-PL" altLang="pl-PL" sz="2000"/>
            </a:br>
            <a:r>
              <a:rPr lang="pl-PL" altLang="pl-PL" sz="2000"/>
              <a:t>a zwłaszcza struktury mózgu. </a:t>
            </a:r>
          </a:p>
          <a:p>
            <a:pPr eaLnBrk="1" hangingPunct="1">
              <a:spcBef>
                <a:spcPct val="0"/>
              </a:spcBef>
              <a:spcAft>
                <a:spcPts val="600"/>
              </a:spcAft>
              <a:buClrTx/>
              <a:buSzTx/>
              <a:buFontTx/>
              <a:buNone/>
            </a:pPr>
            <a:r>
              <a:rPr lang="pl-PL" altLang="pl-PL" sz="2000"/>
              <a:t>Lew jest drapieżnikiem, musi zjeść baranka. </a:t>
            </a:r>
            <a:br>
              <a:rPr lang="pl-PL" altLang="pl-PL" sz="2000"/>
            </a:br>
            <a:r>
              <a:rPr lang="pl-PL" altLang="pl-PL" sz="2000"/>
              <a:t>Nasz specyficzny wygląd (np. brwi, rozstaw oczu), postawa </a:t>
            </a:r>
            <a:br>
              <a:rPr lang="pl-PL" altLang="pl-PL" sz="2000"/>
            </a:br>
            <a:r>
              <a:rPr lang="pl-PL" altLang="pl-PL" sz="2000"/>
              <a:t>dwunożna, zmysły (np. wzrok wrażliwy na kolory), zdolności poznawcze są rezultatem ewolucyjnej adaptacji do określonego środowiska. </a:t>
            </a:r>
          </a:p>
          <a:p>
            <a:pPr eaLnBrk="1" hangingPunct="1">
              <a:spcBef>
                <a:spcPct val="0"/>
              </a:spcBef>
              <a:spcAft>
                <a:spcPts val="600"/>
              </a:spcAft>
              <a:buClrTx/>
              <a:buSzTx/>
              <a:buFontTx/>
              <a:buNone/>
            </a:pPr>
            <a:r>
              <a:rPr lang="pl-PL" altLang="pl-PL" sz="2000"/>
              <a:t>Istoty o nieśmiertelnym ciele nie znające cierpienia nie mogą należeć do naszego gatunku, bo to ciało kształtuje umysł. </a:t>
            </a:r>
            <a:br>
              <a:rPr lang="pl-PL" altLang="pl-PL" sz="2000"/>
            </a:br>
            <a:r>
              <a:rPr lang="pl-PL" altLang="pl-PL" sz="2000"/>
              <a:t>Takie istoty należałoby uznać za inny gatunek niż </a:t>
            </a:r>
            <a:r>
              <a:rPr lang="pl-PL" altLang="pl-PL" sz="2000" i="1"/>
              <a:t>homo sapiens</a:t>
            </a:r>
            <a:r>
              <a:rPr lang="pl-PL" altLang="pl-PL" sz="2000"/>
              <a:t>.</a:t>
            </a:r>
          </a:p>
          <a:p>
            <a:pPr eaLnBrk="1" hangingPunct="1">
              <a:spcBef>
                <a:spcPct val="0"/>
              </a:spcBef>
              <a:spcAft>
                <a:spcPts val="600"/>
              </a:spcAft>
              <a:buClrTx/>
              <a:buSzTx/>
              <a:buFontTx/>
              <a:buNone/>
            </a:pPr>
            <a:r>
              <a:rPr lang="pl-PL" altLang="pl-PL" sz="2000"/>
              <a:t>Czy człowiek jest odpowiedzialny za swój charakter, czy to geny (Stwórca)? </a:t>
            </a:r>
            <a:br>
              <a:rPr lang="pl-PL" altLang="pl-PL" sz="2000"/>
            </a:br>
            <a:r>
              <a:rPr lang="pl-PL" altLang="pl-PL" sz="2000"/>
              <a:t>Posłuszeństwo jak każda inna cecha ma rozkład Gaussa. </a:t>
            </a:r>
          </a:p>
          <a:p>
            <a:pPr eaLnBrk="1" hangingPunct="1">
              <a:spcBef>
                <a:spcPct val="0"/>
              </a:spcBef>
              <a:spcAft>
                <a:spcPts val="600"/>
              </a:spcAft>
              <a:buClrTx/>
              <a:buSzTx/>
              <a:buFontTx/>
              <a:buNone/>
            </a:pPr>
            <a:r>
              <a:rPr lang="pl-PL" altLang="pl-PL" sz="2000"/>
              <a:t>Bunt przeciwko wszechmocnej istocie implikuje brak rozumu a czynienie zła brak empatii, a obydwie te cechy nie są kwestią wolnego wyboru. </a:t>
            </a:r>
            <a:br>
              <a:rPr lang="pl-PL" altLang="pl-PL" sz="2000"/>
            </a:br>
            <a:r>
              <a:rPr lang="pl-PL" altLang="pl-PL" sz="2000"/>
              <a:t>Anioły nie mogły same zrobić się złe i głupie … </a:t>
            </a:r>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75" y="152400"/>
            <a:ext cx="17240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Teologia i nauka</a:t>
            </a:r>
          </a:p>
        </p:txBody>
      </p:sp>
      <p:sp>
        <p:nvSpPr>
          <p:cNvPr id="89091"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t>Fascynujaca jest historia walki z antypodami ... </a:t>
            </a:r>
          </a:p>
          <a:p>
            <a:pPr eaLnBrk="1" hangingPunct="1">
              <a:spcBef>
                <a:spcPct val="0"/>
              </a:spcBef>
              <a:spcAft>
                <a:spcPts val="1200"/>
              </a:spcAft>
              <a:buFontTx/>
              <a:buNone/>
            </a:pPr>
            <a:r>
              <a:rPr lang="pl-PL" altLang="pl-PL" sz="2000"/>
              <a:t>Papież Zachary (8 wiek): wiara w antypody jest heretycka, jak wynika z ksiąg Salomonowych i księgi Hioba. Ziemia nie może więc być okrągła. </a:t>
            </a:r>
          </a:p>
          <a:p>
            <a:pPr eaLnBrk="1" hangingPunct="1">
              <a:spcBef>
                <a:spcPct val="0"/>
              </a:spcBef>
              <a:spcAft>
                <a:spcPts val="1200"/>
              </a:spcAft>
              <a:buFontTx/>
              <a:buNone/>
            </a:pPr>
            <a:r>
              <a:rPr lang="pl-PL" altLang="pl-PL" sz="2000"/>
              <a:t>Jeszcze 200 lat po Magellanie okrągła Ziemia była negowana.</a:t>
            </a:r>
          </a:p>
          <a:p>
            <a:pPr eaLnBrk="1" hangingPunct="1">
              <a:spcBef>
                <a:spcPct val="0"/>
              </a:spcBef>
              <a:spcAft>
                <a:spcPts val="1200"/>
              </a:spcAft>
              <a:buFontTx/>
              <a:buNone/>
            </a:pPr>
            <a:r>
              <a:rPr lang="en-US" altLang="pl-PL" sz="2000"/>
              <a:t>Copernicus had lived a pious, Christian life; he had been beloved for unostentatious Christian charity; with his religious belief no fault had ever been found; he was a canon of the Church at Frauenberg, and over his grave had been written the most touching of Christian epitaphs.  Naturally, then, the people expected a religious service; all was understood to be arranged for it; the procession marched to the church and waited.  The hour passed, and no priest appeared; none could be induced to appear.  Copernicus, gentle, charitable, pious, one of the noblest gifts of God to religion as well as to science, was evidently still under the ban.  Five years after that, his book was still standing on the Index of books prohibited to Christians.</a:t>
            </a:r>
            <a:endParaRPr lang="pl-PL" altLang="pl-PL" sz="2000"/>
          </a:p>
          <a:p>
            <a:pPr eaLnBrk="1" hangingPunct="1">
              <a:spcBef>
                <a:spcPct val="0"/>
              </a:spcBef>
              <a:spcAft>
                <a:spcPts val="1200"/>
              </a:spcAft>
              <a:buFontTx/>
              <a:buNone/>
            </a:pPr>
            <a:endParaRPr lang="pl-PL" altLang="pl-PL" sz="2000"/>
          </a:p>
        </p:txBody>
      </p:sp>
    </p:spTree>
  </p:cSld>
  <p:clrMapOvr>
    <a:masterClrMapping/>
  </p:clrMapOvr>
  <p:transition spd="slow">
    <p:check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Wnioskowanie z świętych ksiąg</a:t>
            </a:r>
          </a:p>
        </p:txBody>
      </p:sp>
      <p:sp>
        <p:nvSpPr>
          <p:cNvPr id="90115"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en-US" altLang="pl-PL" sz="2000"/>
              <a:t> </a:t>
            </a:r>
            <a:r>
              <a:rPr lang="en-US" altLang="pl-PL" sz="2000">
                <a:hlinkClick r:id="rId3" tooltip="Papal bull"/>
              </a:rPr>
              <a:t>Papal bulls</a:t>
            </a:r>
            <a:r>
              <a:rPr lang="en-US" altLang="pl-PL" sz="2000"/>
              <a:t> such as </a:t>
            </a:r>
            <a:r>
              <a:rPr lang="en-US" altLang="pl-PL" sz="2000">
                <a:hlinkClick r:id="rId4" tooltip="Dum Diversas"/>
              </a:rPr>
              <a:t>Dum Diversas</a:t>
            </a:r>
            <a:r>
              <a:rPr lang="en-US" altLang="pl-PL" sz="2000"/>
              <a:t>, </a:t>
            </a:r>
            <a:r>
              <a:rPr lang="en-US" altLang="pl-PL" sz="2000">
                <a:hlinkClick r:id="rId5" tooltip="Romanus Pontifex"/>
              </a:rPr>
              <a:t>Romanus Pontifex</a:t>
            </a:r>
            <a:r>
              <a:rPr lang="en-US" altLang="pl-PL" sz="2000"/>
              <a:t> and their derivatives, sanctioned slavery and were used to justify enslavement of natives</a:t>
            </a:r>
            <a:endParaRPr lang="pl-PL" altLang="pl-PL" sz="2000"/>
          </a:p>
          <a:p>
            <a:pPr eaLnBrk="1" hangingPunct="1">
              <a:spcBef>
                <a:spcPct val="0"/>
              </a:spcBef>
              <a:spcAft>
                <a:spcPts val="1200"/>
              </a:spcAft>
              <a:buFontTx/>
              <a:buNone/>
            </a:pPr>
            <a:r>
              <a:rPr lang="en-US" altLang="pl-PL" sz="2000"/>
              <a:t>Capuchin missionaries were excommunicated for calling for the emancipation of black slaves in the Americas.</a:t>
            </a:r>
            <a:endParaRPr lang="pl-PL" altLang="pl-PL" sz="2000"/>
          </a:p>
          <a:p>
            <a:r>
              <a:rPr lang="en-US" altLang="pl-PL" sz="2000">
                <a:hlinkClick r:id="rId6" tooltip="Augustine of Hippo"/>
              </a:rPr>
              <a:t>Augustine of Hippo</a:t>
            </a:r>
            <a:r>
              <a:rPr lang="en-US" altLang="pl-PL" sz="2000"/>
              <a:t> taught that slavery is never a “natural” condition but one that has arisen as the result of sin. He argued that the institution of slavery derives from God and is beneficial to slaves and masters. However, he also characterized the granting of freedom to slaves as a great virtue.</a:t>
            </a:r>
          </a:p>
          <a:p>
            <a:r>
              <a:rPr lang="en-US" altLang="pl-PL" sz="2000" i="1"/>
              <a:t>St Thomas Aquinas in mid-thirteenth century accepted the new Aristotelian view of slavery as well as the titles of slave ownership derived from Roman civil law, and attempted - without complete success - to reconcile them with Christian patristic tradition. He takes the patristic theme... that slavery exists is a consequence of original sin and says that it exists according to the "second intention" of nature; it would not have existed in the state of original innocence according to the "first intention" of nature; in this way he can explain the Aristotelian teaching that some people are slaves "by nature" like inanimate instruments, because of theirpersonal sins; for since the slave cannot work for his own benefit slavery is necessarily a punishment. He accepts the symbiotic master-slave relationship as being mutually beneficial. There should be no punishment without some crime, so slavery as a penalty is a matter of positive law.</a:t>
            </a:r>
            <a:r>
              <a:rPr lang="en-US" altLang="pl-PL" sz="2000" baseline="30000">
                <a:hlinkClick r:id="rId7"/>
              </a:rPr>
              <a:t>[48]</a:t>
            </a:r>
            <a:r>
              <a:rPr lang="en-US" altLang="pl-PL" sz="2000" i="1"/>
              <a:t> St Thomas' explanation continued to be expounded at least until the end of the 18th century."</a:t>
            </a:r>
            <a:r>
              <a:rPr lang="en-US" altLang="pl-PL" sz="2000" baseline="30000">
                <a:hlinkClick r:id="rId8"/>
              </a:rPr>
              <a:t>[49]</a:t>
            </a:r>
            <a:endParaRPr lang="en-US" altLang="pl-PL" sz="2000"/>
          </a:p>
          <a:p>
            <a:r>
              <a:rPr lang="en-US" altLang="pl-PL" sz="2000"/>
              <a:t>Theologian Laennec Hurbon asserted that no Pope before 1890 condemned all forms of slavery, asserting that, ". .. one can search in vain through the interventions of the Holy See-those of Pius V, Urban VIII and Benedict XIV-for any condemnation of the actual principle of slavery</a:t>
            </a:r>
            <a:endParaRPr lang="pl-PL" altLang="pl-PL" sz="2000"/>
          </a:p>
          <a:p>
            <a:r>
              <a:rPr lang="en-US" altLang="pl-PL" sz="2000"/>
              <a:t>ohn F. Maxwell wrote that the Church did not correct its teaching on the moral legitimacy of slavery until 1965, with the publication, from the Second Vatican Council, of Gaudium et Spes</a:t>
            </a:r>
            <a:endParaRPr lang="pl-PL" altLang="pl-PL" sz="2000"/>
          </a:p>
          <a:p>
            <a:r>
              <a:rPr lang="en-US" altLang="pl-PL" sz="2000"/>
              <a:t/>
            </a:r>
            <a:br>
              <a:rPr lang="en-US" altLang="pl-PL" sz="2000"/>
            </a:br>
            <a:r>
              <a:rPr lang="en-US" altLang="pl-PL" sz="2000"/>
              <a:t/>
            </a:r>
            <a:br>
              <a:rPr lang="en-US" altLang="pl-PL" sz="2000"/>
            </a:br>
            <a:endParaRPr lang="pl-PL" altLang="pl-PL" sz="2000"/>
          </a:p>
        </p:txBody>
      </p:sp>
    </p:spTree>
  </p:cSld>
  <p:clrMapOvr>
    <a:masterClrMapping/>
  </p:clrMapOvr>
  <p:transition spd="slow">
    <p:check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Powstanie świata</a:t>
            </a:r>
          </a:p>
        </p:txBody>
      </p:sp>
      <p:sp>
        <p:nvSpPr>
          <p:cNvPr id="91139"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t>Wizja naukowa jest znacznie bardziej fascynująca niż kosmogonie zawarte w świętych księgach.</a:t>
            </a:r>
          </a:p>
          <a:p>
            <a:pPr eaLnBrk="1" hangingPunct="1">
              <a:spcBef>
                <a:spcPct val="0"/>
              </a:spcBef>
              <a:spcAft>
                <a:spcPts val="1200"/>
              </a:spcAft>
              <a:buFontTx/>
              <a:buNone/>
            </a:pPr>
            <a:r>
              <a:rPr lang="pl-PL" altLang="pl-PL" sz="2000"/>
              <a:t>Obrazki tradycja-współczesność.</a:t>
            </a:r>
          </a:p>
          <a:p>
            <a:pPr eaLnBrk="1" hangingPunct="1">
              <a:spcBef>
                <a:spcPct val="0"/>
              </a:spcBef>
              <a:spcAft>
                <a:spcPts val="1200"/>
              </a:spcAft>
              <a:buFontTx/>
              <a:buNone/>
            </a:pPr>
            <a:r>
              <a:rPr lang="en-US" altLang="pl-PL" sz="2000"/>
              <a:t>St. Isidore of Seville treasured</a:t>
            </a:r>
          </a:p>
          <a:p>
            <a:pPr eaLnBrk="1" hangingPunct="1">
              <a:spcBef>
                <a:spcPct val="0"/>
              </a:spcBef>
              <a:spcAft>
                <a:spcPts val="1200"/>
              </a:spcAft>
              <a:buFontTx/>
              <a:buNone/>
            </a:pPr>
            <a:r>
              <a:rPr lang="en-US" altLang="pl-PL" sz="2000"/>
              <a:t>up accounts of the unicorn and dragons mentioned in the</a:t>
            </a:r>
          </a:p>
          <a:p>
            <a:pPr eaLnBrk="1" hangingPunct="1">
              <a:spcBef>
                <a:spcPct val="0"/>
              </a:spcBef>
              <a:spcAft>
                <a:spcPts val="1200"/>
              </a:spcAft>
              <a:buFontTx/>
              <a:buNone/>
            </a:pPr>
            <a:r>
              <a:rPr lang="en-US" altLang="pl-PL" sz="2000"/>
              <a:t>Scriptures and of the phoenix and basilisk in profane writings.</a:t>
            </a:r>
          </a:p>
          <a:p>
            <a:pPr eaLnBrk="1" hangingPunct="1">
              <a:spcBef>
                <a:spcPct val="0"/>
              </a:spcBef>
              <a:spcAft>
                <a:spcPts val="1200"/>
              </a:spcAft>
              <a:buFontTx/>
              <a:buNone/>
            </a:pPr>
            <a:r>
              <a:rPr lang="en-US" altLang="pl-PL" sz="2000"/>
              <a:t>Hence such contributions to knowledge as that the basilisk kills</a:t>
            </a:r>
          </a:p>
          <a:p>
            <a:pPr eaLnBrk="1" hangingPunct="1">
              <a:spcBef>
                <a:spcPct val="0"/>
              </a:spcBef>
              <a:spcAft>
                <a:spcPts val="1200"/>
              </a:spcAft>
              <a:buFontTx/>
              <a:buNone/>
            </a:pPr>
            <a:r>
              <a:rPr lang="en-US" altLang="pl-PL" sz="2000"/>
              <a:t>serpents by his breath and men by his glance, that the lion when</a:t>
            </a:r>
          </a:p>
          <a:p>
            <a:pPr eaLnBrk="1" hangingPunct="1">
              <a:spcBef>
                <a:spcPct val="0"/>
              </a:spcBef>
              <a:spcAft>
                <a:spcPts val="1200"/>
              </a:spcAft>
              <a:buFontTx/>
              <a:buNone/>
            </a:pPr>
            <a:r>
              <a:rPr lang="en-US" altLang="pl-PL" sz="2000"/>
              <a:t>pursued effaces his tracks with the end of his tail, that the</a:t>
            </a:r>
          </a:p>
          <a:p>
            <a:pPr eaLnBrk="1" hangingPunct="1">
              <a:spcBef>
                <a:spcPct val="0"/>
              </a:spcBef>
              <a:spcAft>
                <a:spcPts val="1200"/>
              </a:spcAft>
              <a:buFontTx/>
              <a:buNone/>
            </a:pPr>
            <a:r>
              <a:rPr lang="en-US" altLang="pl-PL" sz="2000"/>
              <a:t>pelican nourishes her young with her own blood, that serpents lay</a:t>
            </a:r>
          </a:p>
          <a:p>
            <a:pPr eaLnBrk="1" hangingPunct="1">
              <a:spcBef>
                <a:spcPct val="0"/>
              </a:spcBef>
              <a:spcAft>
                <a:spcPts val="1200"/>
              </a:spcAft>
              <a:buFontTx/>
              <a:buNone/>
            </a:pPr>
            <a:r>
              <a:rPr lang="en-US" altLang="pl-PL" sz="2000"/>
              <a:t>aside their venom before drinking, that the salamander quenches</a:t>
            </a:r>
          </a:p>
          <a:p>
            <a:pPr eaLnBrk="1" hangingPunct="1">
              <a:spcBef>
                <a:spcPct val="0"/>
              </a:spcBef>
              <a:spcAft>
                <a:spcPts val="1200"/>
              </a:spcAft>
              <a:buFontTx/>
              <a:buNone/>
            </a:pPr>
            <a:r>
              <a:rPr lang="en-US" altLang="pl-PL" sz="2000"/>
              <a:t>fire, that the hyena can talk with shepherds, that certain birds</a:t>
            </a:r>
          </a:p>
          <a:p>
            <a:pPr eaLnBrk="1" hangingPunct="1">
              <a:spcBef>
                <a:spcPct val="0"/>
              </a:spcBef>
              <a:spcAft>
                <a:spcPts val="1200"/>
              </a:spcAft>
              <a:buFontTx/>
              <a:buNone/>
            </a:pPr>
            <a:r>
              <a:rPr lang="en-US" altLang="pl-PL" sz="2000"/>
              <a:t>are born of the fruit of a certain tree when it happens to fall</a:t>
            </a:r>
          </a:p>
          <a:p>
            <a:pPr eaLnBrk="1" hangingPunct="1">
              <a:spcBef>
                <a:spcPct val="0"/>
              </a:spcBef>
              <a:spcAft>
                <a:spcPts val="1200"/>
              </a:spcAft>
              <a:buFontTx/>
              <a:buNone/>
            </a:pPr>
            <a:r>
              <a:rPr lang="en-US" altLang="pl-PL" sz="2000"/>
              <a:t>into the water, with other masses of science equally valuable.</a:t>
            </a:r>
            <a:endParaRPr lang="pl-PL" altLang="pl-PL" sz="2000"/>
          </a:p>
          <a:p>
            <a:pPr eaLnBrk="1" hangingPunct="1">
              <a:spcBef>
                <a:spcPct val="0"/>
              </a:spcBef>
              <a:spcAft>
                <a:spcPts val="1200"/>
              </a:spcAft>
              <a:buFontTx/>
              <a:buNone/>
            </a:pPr>
            <a:endParaRPr lang="en-US" altLang="pl-PL" sz="2000"/>
          </a:p>
          <a:p>
            <a:pPr eaLnBrk="1" hangingPunct="1">
              <a:spcBef>
                <a:spcPct val="0"/>
              </a:spcBef>
              <a:spcAft>
                <a:spcPts val="1200"/>
              </a:spcAft>
              <a:buFontTx/>
              <a:buNone/>
            </a:pPr>
            <a:r>
              <a:rPr lang="en-US" altLang="pl-PL" sz="2000"/>
              <a:t>William of Normandy, we have this lesson, borrowed from the</a:t>
            </a:r>
          </a:p>
          <a:p>
            <a:pPr eaLnBrk="1" hangingPunct="1">
              <a:spcBef>
                <a:spcPct val="0"/>
              </a:spcBef>
              <a:spcAft>
                <a:spcPts val="1200"/>
              </a:spcAft>
              <a:buFontTx/>
              <a:buNone/>
            </a:pPr>
            <a:r>
              <a:rPr lang="en-US" altLang="pl-PL" sz="2000"/>
              <a:t>Physiologus:  "The lioness giveth birth to cubs which remain</a:t>
            </a:r>
          </a:p>
          <a:p>
            <a:pPr eaLnBrk="1" hangingPunct="1">
              <a:spcBef>
                <a:spcPct val="0"/>
              </a:spcBef>
              <a:spcAft>
                <a:spcPts val="1200"/>
              </a:spcAft>
              <a:buFontTx/>
              <a:buNone/>
            </a:pPr>
            <a:r>
              <a:rPr lang="en-US" altLang="pl-PL" sz="2000"/>
              <a:t>three days without life.  Then cometh the lion, breatheth upon</a:t>
            </a:r>
          </a:p>
          <a:p>
            <a:pPr eaLnBrk="1" hangingPunct="1">
              <a:spcBef>
                <a:spcPct val="0"/>
              </a:spcBef>
              <a:spcAft>
                <a:spcPts val="1200"/>
              </a:spcAft>
              <a:buFontTx/>
              <a:buNone/>
            </a:pPr>
            <a:r>
              <a:rPr lang="en-US" altLang="pl-PL" sz="2000"/>
              <a:t>them, and bringeth them to life....Thus it is that Jesus Christ</a:t>
            </a:r>
          </a:p>
          <a:p>
            <a:pPr eaLnBrk="1" hangingPunct="1">
              <a:spcBef>
                <a:spcPct val="0"/>
              </a:spcBef>
              <a:spcAft>
                <a:spcPts val="1200"/>
              </a:spcAft>
              <a:buFontTx/>
              <a:buNone/>
            </a:pPr>
            <a:r>
              <a:rPr lang="en-US" altLang="pl-PL" sz="2000"/>
              <a:t>during three days was deprived of life, but God the Father raised</a:t>
            </a:r>
          </a:p>
          <a:p>
            <a:pPr eaLnBrk="1" hangingPunct="1">
              <a:spcBef>
                <a:spcPct val="0"/>
              </a:spcBef>
              <a:spcAft>
                <a:spcPts val="1200"/>
              </a:spcAft>
              <a:buFontTx/>
              <a:buNone/>
            </a:pPr>
            <a:r>
              <a:rPr lang="en-US" altLang="pl-PL" sz="2000"/>
              <a:t>him gloriously."</a:t>
            </a:r>
          </a:p>
          <a:p>
            <a:pPr eaLnBrk="1" hangingPunct="1">
              <a:spcBef>
                <a:spcPct val="0"/>
              </a:spcBef>
              <a:spcAft>
                <a:spcPts val="1200"/>
              </a:spcAft>
              <a:buFontTx/>
              <a:buNone/>
            </a:pPr>
            <a:r>
              <a:rPr lang="en-US" altLang="pl-PL" sz="2000"/>
              <a:t>The phoenix rising from his ashes proves the</a:t>
            </a:r>
          </a:p>
          <a:p>
            <a:pPr eaLnBrk="1" hangingPunct="1">
              <a:spcBef>
                <a:spcPct val="0"/>
              </a:spcBef>
              <a:spcAft>
                <a:spcPts val="1200"/>
              </a:spcAft>
              <a:buFontTx/>
              <a:buNone/>
            </a:pPr>
            <a:r>
              <a:rPr lang="en-US" altLang="pl-PL" sz="2000"/>
              <a:t>doctrine of the resurrection; the structure and mischief of</a:t>
            </a:r>
          </a:p>
          <a:p>
            <a:pPr eaLnBrk="1" hangingPunct="1">
              <a:spcBef>
                <a:spcPct val="0"/>
              </a:spcBef>
              <a:spcAft>
                <a:spcPts val="1200"/>
              </a:spcAft>
              <a:buFontTx/>
              <a:buNone/>
            </a:pPr>
            <a:r>
              <a:rPr lang="en-US" altLang="pl-PL" sz="2000"/>
              <a:t>monkeys proves the existence of demons; the fact that certain</a:t>
            </a:r>
          </a:p>
          <a:p>
            <a:pPr eaLnBrk="1" hangingPunct="1">
              <a:spcBef>
                <a:spcPct val="0"/>
              </a:spcBef>
              <a:spcAft>
                <a:spcPts val="1200"/>
              </a:spcAft>
              <a:buFontTx/>
              <a:buNone/>
            </a:pPr>
            <a:r>
              <a:rPr lang="en-US" altLang="pl-PL" sz="2000"/>
              <a:t>monkeys have no tails proves that Satan has been shorn of his</a:t>
            </a:r>
          </a:p>
          <a:p>
            <a:pPr eaLnBrk="1" hangingPunct="1">
              <a:spcBef>
                <a:spcPct val="0"/>
              </a:spcBef>
              <a:spcAft>
                <a:spcPts val="1200"/>
              </a:spcAft>
              <a:buFontTx/>
              <a:buNone/>
            </a:pPr>
            <a:r>
              <a:rPr lang="en-US" altLang="pl-PL" sz="2000"/>
              <a:t>glory; the weasel, which "constantly changes its place, is a</a:t>
            </a:r>
          </a:p>
          <a:p>
            <a:pPr eaLnBrk="1" hangingPunct="1">
              <a:spcBef>
                <a:spcPct val="0"/>
              </a:spcBef>
              <a:spcAft>
                <a:spcPts val="1200"/>
              </a:spcAft>
              <a:buFontTx/>
              <a:buNone/>
            </a:pPr>
            <a:r>
              <a:rPr lang="en-US" altLang="pl-PL" sz="2000"/>
              <a:t>type of the man estranged from the word of God, who findeth no</a:t>
            </a:r>
          </a:p>
          <a:p>
            <a:pPr eaLnBrk="1" hangingPunct="1">
              <a:spcBef>
                <a:spcPct val="0"/>
              </a:spcBef>
              <a:spcAft>
                <a:spcPts val="1200"/>
              </a:spcAft>
              <a:buFontTx/>
              <a:buNone/>
            </a:pPr>
            <a:r>
              <a:rPr lang="en-US" altLang="pl-PL" sz="2000"/>
              <a:t>rest.„</a:t>
            </a:r>
            <a:endParaRPr lang="pl-PL" altLang="pl-PL" sz="2000"/>
          </a:p>
          <a:p>
            <a:pPr eaLnBrk="1" hangingPunct="1">
              <a:spcBef>
                <a:spcPct val="0"/>
              </a:spcBef>
              <a:spcAft>
                <a:spcPts val="1200"/>
              </a:spcAft>
              <a:buFontTx/>
              <a:buNone/>
            </a:pPr>
            <a:endParaRPr lang="pl-PL" altLang="pl-PL" sz="2000"/>
          </a:p>
          <a:p>
            <a:pPr eaLnBrk="1" hangingPunct="1">
              <a:spcBef>
                <a:spcPct val="0"/>
              </a:spcBef>
              <a:spcAft>
                <a:spcPts val="1200"/>
              </a:spcAft>
              <a:buFontTx/>
              <a:buNone/>
            </a:pPr>
            <a:endParaRPr lang="pl-PL" altLang="pl-PL" sz="2000"/>
          </a:p>
          <a:p>
            <a:pPr eaLnBrk="1" hangingPunct="1">
              <a:spcBef>
                <a:spcPct val="0"/>
              </a:spcBef>
              <a:spcAft>
                <a:spcPts val="1200"/>
              </a:spcAft>
              <a:buFontTx/>
              <a:buNone/>
            </a:pPr>
            <a:endParaRPr lang="pl-PL" altLang="pl-PL" sz="2000"/>
          </a:p>
        </p:txBody>
      </p:sp>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Nauka</a:t>
            </a:r>
          </a:p>
        </p:txBody>
      </p:sp>
      <p:sp>
        <p:nvSpPr>
          <p:cNvPr id="28675" name="Rectangle 3"/>
          <p:cNvSpPr>
            <a:spLocks noChangeArrowheads="1"/>
          </p:cNvSpPr>
          <p:nvPr/>
        </p:nvSpPr>
        <p:spPr bwMode="auto">
          <a:xfrm>
            <a:off x="611188" y="1131888"/>
            <a:ext cx="82137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dirty="0"/>
              <a:t>Nie wolno tylko człowiekowi trwać w błędzie, nie usiłując się </a:t>
            </a:r>
            <a:r>
              <a:rPr lang="pl-PL" altLang="pl-PL" sz="2000" dirty="0" smtClean="0"/>
              <a:t/>
            </a:r>
            <a:br>
              <a:rPr lang="pl-PL" altLang="pl-PL" sz="2000" dirty="0" smtClean="0"/>
            </a:br>
            <a:r>
              <a:rPr lang="pl-PL" altLang="pl-PL" sz="2000" dirty="0" smtClean="0"/>
              <a:t>przekonać </a:t>
            </a:r>
            <a:r>
              <a:rPr lang="pl-PL" altLang="pl-PL" sz="2000" dirty="0"/>
              <a:t>o tym, jaka jest prawda. </a:t>
            </a:r>
            <a:endParaRPr lang="pl-PL" altLang="pl-PL" sz="2000" dirty="0" smtClean="0"/>
          </a:p>
          <a:p>
            <a:pPr eaLnBrk="1" hangingPunct="1">
              <a:spcBef>
                <a:spcPct val="0"/>
              </a:spcBef>
              <a:spcAft>
                <a:spcPts val="1200"/>
              </a:spcAft>
              <a:buFontTx/>
              <a:buNone/>
            </a:pPr>
            <a:r>
              <a:rPr lang="pl-PL" altLang="pl-PL" sz="2000" dirty="0"/>
              <a:t> </a:t>
            </a:r>
            <a:r>
              <a:rPr lang="pl-PL" altLang="pl-PL" sz="2000" dirty="0" smtClean="0"/>
              <a:t>                         Jan </a:t>
            </a:r>
            <a:r>
              <a:rPr lang="pl-PL" altLang="pl-PL" sz="2000" dirty="0"/>
              <a:t>Paweł II, Przekroczyć próg nadziei, str.  143.</a:t>
            </a:r>
          </a:p>
        </p:txBody>
      </p:sp>
      <p:sp>
        <p:nvSpPr>
          <p:cNvPr id="28676" name="Rectangle 3"/>
          <p:cNvSpPr>
            <a:spLocks noChangeArrowheads="1"/>
          </p:cNvSpPr>
          <p:nvPr/>
        </p:nvSpPr>
        <p:spPr bwMode="auto">
          <a:xfrm>
            <a:off x="611188" y="2460625"/>
            <a:ext cx="4519612"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pl-PL" altLang="pl-PL" sz="2000"/>
              <a:t>Jak możemy się przekonać? </a:t>
            </a:r>
            <a:endParaRPr lang="pl-PL" altLang="pl-PL" sz="2000" b="1"/>
          </a:p>
          <a:p>
            <a:pPr eaLnBrk="1" hangingPunct="1">
              <a:spcBef>
                <a:spcPct val="0"/>
              </a:spcBef>
              <a:spcAft>
                <a:spcPts val="1200"/>
              </a:spcAft>
              <a:buFontTx/>
              <a:buNone/>
            </a:pPr>
            <a:r>
              <a:rPr lang="pl-PL" altLang="pl-PL" sz="2000" b="1"/>
              <a:t>Nauka: </a:t>
            </a:r>
            <a:r>
              <a:rPr lang="pl-PL" altLang="pl-PL" sz="2000"/>
              <a:t>system otwarty, systematyczne próby podważania ustalonych przekonań, weryfikacja empiryczna, wyjaśnienia przyczyn, konsekwencje praktyczne.</a:t>
            </a:r>
          </a:p>
          <a:p>
            <a:pPr eaLnBrk="1" hangingPunct="1">
              <a:spcBef>
                <a:spcPct val="0"/>
              </a:spcBef>
              <a:spcAft>
                <a:spcPts val="1200"/>
              </a:spcAft>
              <a:buFontTx/>
              <a:buNone/>
            </a:pPr>
            <a:r>
              <a:rPr lang="pl-PL" altLang="pl-PL" sz="2000"/>
              <a:t>Czy można nie wierzyć w fizykę? </a:t>
            </a:r>
          </a:p>
          <a:p>
            <a:pPr eaLnBrk="1" hangingPunct="1">
              <a:spcBef>
                <a:spcPct val="0"/>
              </a:spcBef>
              <a:spcAft>
                <a:spcPts val="1200"/>
              </a:spcAft>
              <a:buFontTx/>
              <a:buNone/>
            </a:pPr>
            <a:r>
              <a:rPr lang="pl-PL" altLang="pl-PL" sz="2000"/>
              <a:t>Jeśli ktoś nie wie jak działa telefon i komputer nie powinien nic mówić o znacznie bardziej złożonych procesach biologicznych, o psychologii, naturze ludzkiej czy świadomości.</a:t>
            </a:r>
          </a:p>
          <a:p>
            <a:pPr eaLnBrk="1" hangingPunct="1">
              <a:spcBef>
                <a:spcPct val="0"/>
              </a:spcBef>
              <a:spcAft>
                <a:spcPts val="1200"/>
              </a:spcAft>
              <a:buFontTx/>
              <a:buNone/>
            </a:pPr>
            <a:endParaRPr lang="pl-PL" altLang="pl-PL" sz="2000" b="1"/>
          </a:p>
        </p:txBody>
      </p:sp>
      <p:pic>
        <p:nvPicPr>
          <p:cNvPr id="286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73338"/>
            <a:ext cx="3810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74613"/>
            <a:ext cx="18288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Przesądy dotyczące liczb</a:t>
            </a:r>
          </a:p>
        </p:txBody>
      </p:sp>
      <p:sp>
        <p:nvSpPr>
          <p:cNvPr id="92163" name="Rectangle 3"/>
          <p:cNvSpPr>
            <a:spLocks noChangeArrowheads="1"/>
          </p:cNvSpPr>
          <p:nvPr/>
        </p:nvSpPr>
        <p:spPr bwMode="auto">
          <a:xfrm>
            <a:off x="611188" y="1131888"/>
            <a:ext cx="64262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a:buFontTx/>
              <a:buNone/>
            </a:pPr>
            <a:r>
              <a:rPr lang="pl-PL" altLang="pl-PL" sz="2000"/>
              <a:t>Japonii i Tajwanu na punkcie liczby 4. Jedna z jej możliwych wymów w języku japońskim (</a:t>
            </a:r>
            <a:r>
              <a:rPr lang="ja-JP" altLang="en-US" sz="2000">
                <a:ea typeface="MS PGothic" pitchFamily="34" charset="-128"/>
              </a:rPr>
              <a:t>し</a:t>
            </a:r>
            <a:r>
              <a:rPr lang="en-US" altLang="ja-JP" sz="2000">
                <a:ea typeface="MS PGothic" pitchFamily="34" charset="-128"/>
              </a:rPr>
              <a:t>- </a:t>
            </a:r>
            <a:r>
              <a:rPr lang="pl-PL" altLang="pl-PL" sz="2000"/>
              <a:t>shi) jest identyczna ze sposobem czytania znaku</a:t>
            </a:r>
            <a:r>
              <a:rPr lang="ja-JP" altLang="en-US" sz="2000">
                <a:ea typeface="MS PGothic" pitchFamily="34" charset="-128"/>
              </a:rPr>
              <a:t>死</a:t>
            </a:r>
            <a:r>
              <a:rPr lang="en-US" altLang="ja-JP" sz="2000">
                <a:ea typeface="MS PGothic" pitchFamily="34" charset="-128"/>
              </a:rPr>
              <a:t>, </a:t>
            </a:r>
            <a:r>
              <a:rPr lang="pl-PL" altLang="pl-PL" sz="2000"/>
              <a:t>który oznacza śmierć. Z kolei w języku mandaryńskim, mimo iż istnieje różnica w wymowie słów „cztery” i „śmierć”, jest ona bardzo subtelna, opierająca się jedynie na zmienionym tonie. Z powodu tego podobieństwa, liczba cztery kojarzona jest ze śmiercią a strach ludzi na tyle poważny, że na Tajwanie żaden szpital nie ma piętra oznaczonego czwórką, a wiele hoteli w obu państwach również z niego rezygnuje, omijając feralną cyfrę.</a:t>
            </a:r>
          </a:p>
          <a:p>
            <a:pPr>
              <a:buFontTx/>
              <a:buNone/>
            </a:pPr>
            <a:r>
              <a:rPr lang="pl-PL" altLang="pl-PL" sz="2000"/>
              <a:t>8</a:t>
            </a:r>
          </a:p>
          <a:p>
            <a:pPr>
              <a:buFontTx/>
              <a:buNone/>
            </a:pPr>
            <a:r>
              <a:rPr lang="pl-PL" altLang="pl-PL" sz="2000"/>
              <a:t>13</a:t>
            </a:r>
          </a:p>
          <a:p>
            <a:pPr>
              <a:buFontTx/>
              <a:buNone/>
            </a:pPr>
            <a:r>
              <a:rPr lang="pl-PL" altLang="pl-PL" sz="2000"/>
              <a:t>17</a:t>
            </a:r>
          </a:p>
          <a:p>
            <a:pPr>
              <a:buFontTx/>
              <a:buNone/>
            </a:pPr>
            <a:r>
              <a:rPr lang="pl-PL" altLang="pl-PL" sz="2000"/>
              <a:t>mieszkańcy Rzymu i Milanu, unikając za wszelką cenę pechowej zdaniem Włochów liczby 17. Okazuje się, że anagram rzymskiego zapisu liczby, może być odczytany po łacinie jako słowa „żyłem”, w domyśle „jestem martwy”, i skutecznie odstrasza ludzi. „Właściwości” siedemnastki są traktowane na tyle poważnie, że jeden z europejskich przewoźników lotniczych z numeracji siedzeń w swoich samolotach usunął nie tylko numer 13 (zabieg coraz popularniejszy w samolotach wielu linii, będący ukłonem w stronę przesądnych pasażerów) ale także numer 17. Interesujące właściwości przypisuje się cyfrze 6 w Tajlandii. Mieszkańcy Syjamu wierzą, że szóstka potrafi odmienić czyjś los – na przykład przynieść pecha komuś kto do tej pory wiódł szczęśliwy żywot. Wytłumaczenie tego wierzenia jest urzekające w swojej prostocie, otóż cyfrę sześć da się odwrócić, uzyskując przy tym inną liczbę (9).</a:t>
            </a:r>
          </a:p>
          <a:p>
            <a:pPr>
              <a:buFontTx/>
              <a:buNone/>
            </a:pPr>
            <a:endParaRPr lang="en-US" altLang="pl-PL" sz="2000"/>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538" y="74613"/>
            <a:ext cx="1203325" cy="120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4213" y="333375"/>
            <a:ext cx="7793037" cy="685800"/>
          </a:xfrm>
          <a:effectLst>
            <a:outerShdw dist="71842" dir="2700000" algn="ctr" rotWithShape="0">
              <a:schemeClr val="bg2"/>
            </a:outerShdw>
          </a:effectLst>
        </p:spPr>
        <p:txBody>
          <a:bodyPr/>
          <a:lstStyle/>
          <a:p>
            <a:pPr eaLnBrk="1" hangingPunct="1"/>
            <a:r>
              <a:rPr lang="pl-PL" altLang="pl-PL" smtClean="0">
                <a:ea typeface="Calibri" pitchFamily="34" charset="0"/>
              </a:rPr>
              <a:t>Teologia i nauka</a:t>
            </a:r>
          </a:p>
        </p:txBody>
      </p:sp>
      <p:sp>
        <p:nvSpPr>
          <p:cNvPr id="29699" name="Rectangle 3"/>
          <p:cNvSpPr>
            <a:spLocks noChangeArrowheads="1"/>
          </p:cNvSpPr>
          <p:nvPr/>
        </p:nvSpPr>
        <p:spPr bwMode="auto">
          <a:xfrm>
            <a:off x="611188" y="1131888"/>
            <a:ext cx="82137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400">
                <a:solidFill>
                  <a:schemeClr val="tx1"/>
                </a:solidFill>
                <a:latin typeface="Calibri" pitchFamily="34" charset="0"/>
              </a:defRPr>
            </a:lvl1pPr>
            <a:lvl2pPr marL="742950" indent="-285750" eaLnBrk="0" hangingPunct="0">
              <a:spcBef>
                <a:spcPct val="20000"/>
              </a:spcBef>
              <a:buChar char="–"/>
              <a:defRPr sz="2000">
                <a:solidFill>
                  <a:schemeClr val="tx1"/>
                </a:solidFill>
                <a:latin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defRPr>
            </a:lvl3pPr>
            <a:lvl4pPr marL="1600200" indent="-228600" eaLnBrk="0" hangingPunct="0">
              <a:spcBef>
                <a:spcPct val="20000"/>
              </a:spcBef>
              <a:buChar char="–"/>
              <a:defRPr>
                <a:solidFill>
                  <a:schemeClr val="tx1"/>
                </a:solidFill>
                <a:latin typeface="Calibri" pitchFamily="34" charset="0"/>
              </a:defRPr>
            </a:lvl4pPr>
            <a:lvl5pPr marL="2057400" indent="-228600" eaLnBrk="0" hangingPunct="0">
              <a:spcBef>
                <a:spcPct val="20000"/>
              </a:spcBef>
              <a:buClr>
                <a:schemeClr val="tx2"/>
              </a:buClr>
              <a:buSzPct val="110000"/>
              <a:buChar char="•"/>
              <a:defRPr>
                <a:solidFill>
                  <a:schemeClr val="tx1"/>
                </a:solidFill>
                <a:latin typeface="Calibri" pitchFamily="34" charset="0"/>
              </a:defRPr>
            </a:lvl5pPr>
            <a:lvl6pPr marL="25146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6pPr>
            <a:lvl7pPr marL="29718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7pPr>
            <a:lvl8pPr marL="34290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8pPr>
            <a:lvl9pPr marL="3886200" indent="-228600" eaLnBrk="0" fontAlgn="base" hangingPunct="0">
              <a:spcBef>
                <a:spcPct val="20000"/>
              </a:spcBef>
              <a:spcAft>
                <a:spcPct val="0"/>
              </a:spcAft>
              <a:buClr>
                <a:schemeClr val="tx2"/>
              </a:buClr>
              <a:buSzPct val="110000"/>
              <a:buChar char="•"/>
              <a:defRPr>
                <a:solidFill>
                  <a:schemeClr val="tx1"/>
                </a:solidFill>
                <a:latin typeface="Calibri" pitchFamily="34" charset="0"/>
              </a:defRPr>
            </a:lvl9pPr>
          </a:lstStyle>
          <a:p>
            <a:pPr eaLnBrk="1" hangingPunct="1">
              <a:spcBef>
                <a:spcPct val="0"/>
              </a:spcBef>
              <a:spcAft>
                <a:spcPts val="1200"/>
              </a:spcAft>
              <a:buFontTx/>
              <a:buNone/>
            </a:pPr>
            <a:r>
              <a:rPr lang="en-US" altLang="pl-PL" sz="2000"/>
              <a:t>Andrew Dickinson White, </a:t>
            </a:r>
            <a:r>
              <a:rPr lang="en-US" altLang="pl-PL" sz="2000" i="1"/>
              <a:t>History of the Warfare of Science </a:t>
            </a:r>
            <a:br>
              <a:rPr lang="en-US" altLang="pl-PL" sz="2000" i="1"/>
            </a:br>
            <a:r>
              <a:rPr lang="en-US" altLang="pl-PL" sz="2000" i="1"/>
              <a:t>with Theology in Christendom</a:t>
            </a:r>
            <a:r>
              <a:rPr lang="pl-PL" altLang="pl-PL" sz="2000"/>
              <a:t>, wyd. 1895. </a:t>
            </a:r>
            <a:br>
              <a:rPr lang="pl-PL" altLang="pl-PL" sz="2000"/>
            </a:br>
            <a:r>
              <a:rPr lang="pl-PL" altLang="pl-PL" sz="2000"/>
              <a:t>A. White (prezydent Am. Tow. Historycznego i Cornell Univ.) </a:t>
            </a:r>
            <a:br>
              <a:rPr lang="pl-PL" altLang="pl-PL" sz="2000"/>
            </a:br>
            <a:r>
              <a:rPr lang="pl-PL" altLang="pl-PL" sz="2000"/>
              <a:t>nie był wrogiem religii: </a:t>
            </a:r>
            <a:r>
              <a:rPr lang="en-US" altLang="pl-PL" sz="2000"/>
              <a:t>My conviction is that Science</a:t>
            </a:r>
            <a:r>
              <a:rPr lang="pl-PL" altLang="pl-PL" sz="2000"/>
              <a:t> … </a:t>
            </a:r>
            <a:br>
              <a:rPr lang="pl-PL" altLang="pl-PL" sz="2000"/>
            </a:br>
            <a:r>
              <a:rPr lang="en-US" altLang="pl-PL" sz="2000"/>
              <a:t>will go hand in hand with Religion; </a:t>
            </a:r>
            <a:r>
              <a:rPr lang="pl-PL" altLang="pl-PL" sz="2000"/>
              <a:t> </a:t>
            </a:r>
            <a:r>
              <a:rPr lang="en-US" altLang="pl-PL" sz="2000"/>
              <a:t>and in the love of</a:t>
            </a:r>
            <a:r>
              <a:rPr lang="pl-PL" altLang="pl-PL" sz="2000"/>
              <a:t> </a:t>
            </a:r>
            <a:r>
              <a:rPr lang="en-US" altLang="pl-PL" sz="2000"/>
              <a:t>God </a:t>
            </a:r>
            <a:r>
              <a:rPr lang="pl-PL" altLang="pl-PL" sz="2000"/>
              <a:t/>
            </a:r>
            <a:br>
              <a:rPr lang="pl-PL" altLang="pl-PL" sz="2000"/>
            </a:br>
            <a:r>
              <a:rPr lang="en-US" altLang="pl-PL" sz="2000"/>
              <a:t>and of our neighbor, will steadily grow stronger and</a:t>
            </a:r>
            <a:r>
              <a:rPr lang="pl-PL" altLang="pl-PL" sz="2000"/>
              <a:t> </a:t>
            </a:r>
            <a:r>
              <a:rPr lang="en-US" altLang="pl-PL" sz="2000"/>
              <a:t>stronger. </a:t>
            </a:r>
          </a:p>
          <a:p>
            <a:pPr eaLnBrk="1" hangingPunct="1">
              <a:spcBef>
                <a:spcPct val="0"/>
              </a:spcBef>
              <a:spcAft>
                <a:spcPts val="1200"/>
              </a:spcAft>
              <a:buFontTx/>
              <a:buNone/>
            </a:pPr>
            <a:r>
              <a:rPr lang="pl-PL" altLang="pl-PL" sz="2000"/>
              <a:t>Opisał rozwój poglądów naukowych, opartych na systematycznej weryfikacji hipotez, w starciu z tradycją opartą na spekulacjach i interpretacjach Pisma Świętego w obszarze astronomii, antropologii, biologii, ekonomii, fizyki, hermeneutyki, historii, geografii, geologii, lingwistyki, medycyny, meteorologii, socjologii, zoologii  i innych dziedzin – to </a:t>
            </a:r>
            <a:r>
              <a:rPr lang="pl-PL" altLang="pl-PL" sz="2000" b="1"/>
              <a:t>lektura obowiązkowa</a:t>
            </a:r>
            <a:r>
              <a:rPr lang="pl-PL" altLang="pl-PL" sz="2000"/>
              <a:t>! </a:t>
            </a:r>
          </a:p>
          <a:p>
            <a:pPr eaLnBrk="1" hangingPunct="1">
              <a:spcBef>
                <a:spcPct val="0"/>
              </a:spcBef>
              <a:spcAft>
                <a:spcPts val="1200"/>
              </a:spcAft>
              <a:buFontTx/>
              <a:buNone/>
            </a:pPr>
            <a:r>
              <a:rPr lang="pl-PL" altLang="pl-PL" sz="2000"/>
              <a:t>Wnioskowanie na podstawie starożytnych tekstów zawsze było błędne. </a:t>
            </a:r>
          </a:p>
          <a:p>
            <a:pPr eaLnBrk="1" hangingPunct="1">
              <a:spcBef>
                <a:spcPct val="0"/>
              </a:spcBef>
              <a:spcAft>
                <a:spcPts val="1200"/>
              </a:spcAft>
              <a:buFontTx/>
              <a:buNone/>
            </a:pPr>
            <a:r>
              <a:rPr lang="pl-PL" altLang="pl-PL" sz="2000"/>
              <a:t>Tradycyjne myślenie na temat natury ludzkiej nie uległo większej zmianie od czasów antycznych i średniowiecza, opierając się na głęboko zakorzenionych iluzjach popartych naiwną introspekcją.  </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663" y="0"/>
            <a:ext cx="206533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609600" y="304800"/>
            <a:ext cx="7772400" cy="7159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ea typeface="Calibri" pitchFamily="34" charset="0"/>
              </a:rPr>
              <a:t>Kopernik i jego wizja</a:t>
            </a:r>
            <a:endParaRPr lang="en-US" dirty="0" smtClean="0">
              <a:effectLst>
                <a:outerShdw blurRad="38100" dist="38100" dir="2700000" algn="tl">
                  <a:srgbClr val="000000"/>
                </a:outerShdw>
              </a:effectLst>
              <a:ea typeface="Calibri" pitchFamily="34" charset="0"/>
            </a:endParaRPr>
          </a:p>
        </p:txBody>
      </p:sp>
      <p:sp>
        <p:nvSpPr>
          <p:cNvPr id="30723" name="Rectangle 3"/>
          <p:cNvSpPr>
            <a:spLocks noGrp="1" noChangeArrowheads="1"/>
          </p:cNvSpPr>
          <p:nvPr>
            <p:ph type="body" idx="1"/>
          </p:nvPr>
        </p:nvSpPr>
        <p:spPr>
          <a:xfrm>
            <a:off x="592138" y="1108075"/>
            <a:ext cx="8266112" cy="5499100"/>
          </a:xfrm>
        </p:spPr>
        <p:txBody>
          <a:bodyPr/>
          <a:lstStyle/>
          <a:p>
            <a:pPr marL="457200" indent="-457200" eaLnBrk="1" hangingPunct="1">
              <a:lnSpc>
                <a:spcPct val="90000"/>
              </a:lnSpc>
              <a:spcBef>
                <a:spcPct val="0"/>
              </a:spcBef>
              <a:spcAft>
                <a:spcPts val="300"/>
              </a:spcAft>
              <a:buFontTx/>
              <a:buNone/>
            </a:pPr>
            <a:r>
              <a:rPr lang="pl-PL" altLang="pl-PL" sz="2000" smtClean="0">
                <a:ea typeface="Calibri" pitchFamily="34" charset="0"/>
              </a:rPr>
              <a:t>Jak wyglądał świat w oczach Kopernika?</a:t>
            </a:r>
          </a:p>
          <a:p>
            <a:pPr marL="457200" indent="-457200" eaLnBrk="1" hangingPunct="1">
              <a:lnSpc>
                <a:spcPct val="90000"/>
              </a:lnSpc>
              <a:spcBef>
                <a:spcPct val="0"/>
              </a:spcBef>
              <a:spcAft>
                <a:spcPts val="300"/>
              </a:spcAft>
              <a:buFontTx/>
              <a:buNone/>
            </a:pPr>
            <a:endParaRPr lang="pl-PL" altLang="pl-PL" sz="2000" smtClean="0">
              <a:ea typeface="Calibri" pitchFamily="34" charset="0"/>
            </a:endParaRPr>
          </a:p>
          <a:p>
            <a:pPr marL="457200" indent="-457200" eaLnBrk="1" hangingPunct="1">
              <a:lnSpc>
                <a:spcPct val="90000"/>
              </a:lnSpc>
              <a:spcBef>
                <a:spcPct val="0"/>
              </a:spcBef>
              <a:spcAft>
                <a:spcPts val="300"/>
              </a:spcAft>
            </a:pPr>
            <a:r>
              <a:rPr lang="pl-PL" altLang="pl-PL" sz="2000" smtClean="0">
                <a:ea typeface="Calibri" pitchFamily="34" charset="0"/>
              </a:rPr>
              <a:t>Jako w niebie tak i na ziemi: „na tronie królewskim </a:t>
            </a:r>
            <a:br>
              <a:rPr lang="pl-PL" altLang="pl-PL" sz="2000" smtClean="0">
                <a:ea typeface="Calibri" pitchFamily="34" charset="0"/>
              </a:rPr>
            </a:br>
            <a:r>
              <a:rPr lang="pl-PL" altLang="pl-PL" sz="2000" smtClean="0">
                <a:ea typeface="Calibri" pitchFamily="34" charset="0"/>
              </a:rPr>
              <a:t>zasiada Słońce”, rządzi planetami wokół niego. </a:t>
            </a:r>
            <a:br>
              <a:rPr lang="pl-PL" altLang="pl-PL" sz="2000" smtClean="0">
                <a:ea typeface="Calibri" pitchFamily="34" charset="0"/>
              </a:rPr>
            </a:br>
            <a:r>
              <a:rPr lang="pl-PL" altLang="pl-PL" sz="1000" smtClean="0">
                <a:ea typeface="Calibri" pitchFamily="34" charset="0"/>
              </a:rPr>
              <a:t/>
            </a:r>
            <a:br>
              <a:rPr lang="pl-PL" altLang="pl-PL" sz="1000" smtClean="0">
                <a:ea typeface="Calibri" pitchFamily="34" charset="0"/>
              </a:rPr>
            </a:br>
            <a:r>
              <a:rPr lang="pl-PL" altLang="pl-PL" sz="2000" smtClean="0">
                <a:ea typeface="Calibri" pitchFamily="34" charset="0"/>
              </a:rPr>
              <a:t>Do 17 wieku królowie leczyli dotykiem skrofuły, „królewską chorobę”. </a:t>
            </a:r>
          </a:p>
          <a:p>
            <a:pPr marL="457200" indent="-457200" eaLnBrk="1" hangingPunct="1">
              <a:lnSpc>
                <a:spcPct val="90000"/>
              </a:lnSpc>
              <a:spcBef>
                <a:spcPct val="0"/>
              </a:spcBef>
              <a:spcAft>
                <a:spcPts val="300"/>
              </a:spcAft>
            </a:pPr>
            <a:r>
              <a:rPr lang="pl-PL" altLang="pl-PL" sz="2000" smtClean="0">
                <a:ea typeface="Calibri" pitchFamily="34" charset="0"/>
              </a:rPr>
              <a:t>Motywacja Kopernika: ruchy planet powinny być doskonałe, czyli godne niebios, a więc kołowe i jednostajne. "Postrzegamy bezruch jako bardziej szlachetny i boski niż zmienność i niestabilność, która jest bardziej odpowiednia dla Ziemi niż dla Wszechświata". </a:t>
            </a:r>
          </a:p>
          <a:p>
            <a:pPr marL="457200" indent="-457200" eaLnBrk="1" hangingPunct="1">
              <a:lnSpc>
                <a:spcPct val="90000"/>
              </a:lnSpc>
              <a:spcBef>
                <a:spcPct val="0"/>
              </a:spcBef>
              <a:spcAft>
                <a:spcPts val="300"/>
              </a:spcAft>
            </a:pPr>
            <a:r>
              <a:rPr lang="pl-PL" altLang="pl-PL" sz="2000" smtClean="0">
                <a:ea typeface="Calibri" pitchFamily="34" charset="0"/>
              </a:rPr>
              <a:t>Centrum do którego wszystko było przyciągane traktowano jako latrynę świata, usunięcie Ziemi z centrum ją uszlachetniało. </a:t>
            </a:r>
          </a:p>
          <a:p>
            <a:pPr marL="457200" indent="-457200" eaLnBrk="1" hangingPunct="1">
              <a:lnSpc>
                <a:spcPct val="90000"/>
              </a:lnSpc>
              <a:spcBef>
                <a:spcPct val="0"/>
              </a:spcBef>
              <a:spcAft>
                <a:spcPts val="300"/>
              </a:spcAft>
            </a:pPr>
            <a:r>
              <a:rPr lang="pl-PL" altLang="pl-PL" sz="2000" smtClean="0">
                <a:ea typeface="Calibri" pitchFamily="34" charset="0"/>
              </a:rPr>
              <a:t>System Kopernika okazał się próżnio-centryczny: Słońce było nie w środku okręgu a o 3 średnice z boku, filozoficznie było to nie do przyjęcia.</a:t>
            </a:r>
          </a:p>
          <a:p>
            <a:pPr marL="457200" indent="-457200" eaLnBrk="1" hangingPunct="1">
              <a:lnSpc>
                <a:spcPct val="90000"/>
              </a:lnSpc>
              <a:spcBef>
                <a:spcPct val="0"/>
              </a:spcBef>
              <a:spcAft>
                <a:spcPts val="300"/>
              </a:spcAft>
            </a:pPr>
            <a:r>
              <a:rPr lang="pl-PL" altLang="pl-PL" sz="2000" smtClean="0">
                <a:ea typeface="Calibri" pitchFamily="34" charset="0"/>
              </a:rPr>
              <a:t>Jeśli Ziemia się porusza gwiazdy powinny być widoczne pod zmiennym kątem (efekt paralaksy), a nie są. Kosmos musi być WIELKI … </a:t>
            </a:r>
          </a:p>
          <a:p>
            <a:pPr marL="457200" indent="-457200" eaLnBrk="1" hangingPunct="1">
              <a:lnSpc>
                <a:spcPct val="90000"/>
              </a:lnSpc>
              <a:spcBef>
                <a:spcPct val="0"/>
              </a:spcBef>
              <a:spcAft>
                <a:spcPts val="300"/>
              </a:spcAft>
            </a:pPr>
            <a:r>
              <a:rPr lang="pl-PL" altLang="pl-PL" sz="2000" smtClean="0">
                <a:ea typeface="Calibri" pitchFamily="34" charset="0"/>
              </a:rPr>
              <a:t>Powstała wizja świata wielkiego, pustego, zimnego, przekraczającego miarę i potrzeby człowieka, bez absolutnego punktu odniesienia.  </a:t>
            </a:r>
            <a:br>
              <a:rPr lang="pl-PL" altLang="pl-PL" sz="2000" smtClean="0">
                <a:ea typeface="Calibri" pitchFamily="34" charset="0"/>
              </a:rPr>
            </a:br>
            <a:r>
              <a:rPr lang="pl-PL" altLang="pl-PL" sz="2000" smtClean="0">
                <a:ea typeface="Calibri" pitchFamily="34" charset="0"/>
              </a:rPr>
              <a:t>Przez setki lat taka wizja była niemożliwa do przyjęcia. </a:t>
            </a:r>
          </a:p>
        </p:txBody>
      </p:sp>
      <p:pic>
        <p:nvPicPr>
          <p:cNvPr id="30724" name="Picture 2" descr="https://encrypted-tbn2.gstatic.com/images?q=tbn:ANd9GcS8nFx2U15lP0xDN1UtrhVEjYygShbbX3dPo1LENoZ1lyOBwvUg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0"/>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27853</TotalTime>
  <Words>3837</Words>
  <Application>Microsoft Office PowerPoint</Application>
  <PresentationFormat>Pokaz na ekranie (4:3)</PresentationFormat>
  <Paragraphs>475</Paragraphs>
  <Slides>70</Slides>
  <Notes>60</Notes>
  <HiddenSlides>0</HiddenSlides>
  <MMClips>0</MMClips>
  <ScaleCrop>false</ScaleCrop>
  <HeadingPairs>
    <vt:vector size="4" baseType="variant">
      <vt:variant>
        <vt:lpstr>Motyw</vt:lpstr>
      </vt:variant>
      <vt:variant>
        <vt:i4>9</vt:i4>
      </vt:variant>
      <vt:variant>
        <vt:lpstr>Tytuły slajdów</vt:lpstr>
      </vt:variant>
      <vt:variant>
        <vt:i4>70</vt:i4>
      </vt:variant>
    </vt:vector>
  </HeadingPairs>
  <TitlesOfParts>
    <vt:vector size="79" baseType="lpstr">
      <vt:lpstr>Marmur</vt:lpstr>
      <vt:lpstr>Projekt domyślny</vt:lpstr>
      <vt:lpstr>1_Marmur</vt:lpstr>
      <vt:lpstr>2_Marmur</vt:lpstr>
      <vt:lpstr>3_Marmur</vt:lpstr>
      <vt:lpstr>4_Marmur</vt:lpstr>
      <vt:lpstr>6_Marmur</vt:lpstr>
      <vt:lpstr>1_Projekt domyślny</vt:lpstr>
      <vt:lpstr>4_Projekt domyślny</vt:lpstr>
      <vt:lpstr>Nadmiar magii, brak rozumu</vt:lpstr>
      <vt:lpstr>Prezentacja programu PowerPoint</vt:lpstr>
      <vt:lpstr>O czym to będzie</vt:lpstr>
      <vt:lpstr>Religia i więcej nie pytaj</vt:lpstr>
      <vt:lpstr>Wizje natury ludzkiej </vt:lpstr>
      <vt:lpstr>Tysiące lat stabilności!</vt:lpstr>
      <vt:lpstr>Nauka</vt:lpstr>
      <vt:lpstr>Teologia i nauka</vt:lpstr>
      <vt:lpstr>Kopernik i jego wizja</vt:lpstr>
      <vt:lpstr>Kopernik - konsekwencje</vt:lpstr>
      <vt:lpstr>Astrologia</vt:lpstr>
      <vt:lpstr>Statystyki w USA</vt:lpstr>
      <vt:lpstr>Magia na stadionach</vt:lpstr>
      <vt:lpstr>Magiczna ochrona</vt:lpstr>
      <vt:lpstr>Wizje końca świata</vt:lpstr>
      <vt:lpstr>Prezentacja programu PowerPoint</vt:lpstr>
      <vt:lpstr>Tradycja ... </vt:lpstr>
      <vt:lpstr>Duch i dusza</vt:lpstr>
      <vt:lpstr>Wiara w duszę</vt:lpstr>
      <vt:lpstr>Religia i ekonomia</vt:lpstr>
      <vt:lpstr>Ewolucja</vt:lpstr>
      <vt:lpstr>Prezentacja programu PowerPoint</vt:lpstr>
      <vt:lpstr>Prezentacja programu PowerPoint</vt:lpstr>
      <vt:lpstr>Prezentacja programu PowerPoint</vt:lpstr>
      <vt:lpstr>Kobieta i mężczyzna?</vt:lpstr>
      <vt:lpstr>Prezentacja programu PowerPoint</vt:lpstr>
      <vt:lpstr>Genetyczny determinizm</vt:lpstr>
      <vt:lpstr>Erozja: jak działa mózg?</vt:lpstr>
      <vt:lpstr>Włochate mózgi</vt:lpstr>
      <vt:lpstr>Neuronalny determinizm</vt:lpstr>
      <vt:lpstr>Mózgi i zachowania aspołeczne</vt:lpstr>
      <vt:lpstr>Uszkodzenia VMPC i moralność</vt:lpstr>
      <vt:lpstr>Choroby woli</vt:lpstr>
      <vt:lpstr>Magiczne rytuały</vt:lpstr>
      <vt:lpstr>Memy i neurony</vt:lpstr>
      <vt:lpstr>Kiedy powstają świadome wrażenia?</vt:lpstr>
      <vt:lpstr>Przestrzeń neuronalna</vt:lpstr>
      <vt:lpstr>Cymatyka</vt:lpstr>
      <vt:lpstr>Myśl: czas, częstość, miejsce, energia </vt:lpstr>
      <vt:lpstr>Segmentacja doświadczenia</vt:lpstr>
      <vt:lpstr>Spiski … </vt:lpstr>
      <vt:lpstr>Spisek zagnieżdża się w mózgu</vt:lpstr>
      <vt:lpstr>Prezentacja programu PowerPoint</vt:lpstr>
      <vt:lpstr>Siatka pojęciowa - zmienne bodźce</vt:lpstr>
      <vt:lpstr>Lekkie deformacje</vt:lpstr>
      <vt:lpstr>Szybkie konkluzje</vt:lpstr>
      <vt:lpstr>Szybkie konkluzje</vt:lpstr>
      <vt:lpstr>Duch w maszynie?</vt:lpstr>
      <vt:lpstr>Prezentacja programu PowerPoint</vt:lpstr>
      <vt:lpstr>Karol Darwin</vt:lpstr>
      <vt:lpstr>Michael Gazzaniga</vt:lpstr>
      <vt:lpstr>To nie ja, to mój mózg!</vt:lpstr>
      <vt:lpstr>Mózg i wola</vt:lpstr>
      <vt:lpstr>"Ja" bez granic</vt:lpstr>
      <vt:lpstr>Prezentacja programu PowerPoint</vt:lpstr>
      <vt:lpstr>Prezentacja programu PowerPoint</vt:lpstr>
      <vt:lpstr>Prezentacja programu PowerPoint</vt:lpstr>
      <vt:lpstr>Odpowiedzialność</vt:lpstr>
      <vt:lpstr>Silna wola</vt:lpstr>
      <vt:lpstr>Prezentacja programu PowerPoint</vt:lpstr>
      <vt:lpstr>Prezentacja programu PowerPoint</vt:lpstr>
      <vt:lpstr>Długa i kręta droga …</vt:lpstr>
      <vt:lpstr>Magiczne myślenie - książki </vt:lpstr>
      <vt:lpstr>Prezentacja programu PowerPoint</vt:lpstr>
      <vt:lpstr>Prezentacja programu PowerPoint</vt:lpstr>
      <vt:lpstr>Adam i Ewa</vt:lpstr>
      <vt:lpstr>Teologia i nauka</vt:lpstr>
      <vt:lpstr>Wnioskowanie z świętych ksiąg</vt:lpstr>
      <vt:lpstr>Powstanie świata</vt:lpstr>
      <vt:lpstr>Przesądy dotyczące liczb</vt:lpstr>
    </vt:vector>
  </TitlesOfParts>
  <Company>KMK UMK www.phys.uni.torun.pl/kmk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Neuronauki i Natura Ludzka</dc:title>
  <dc:subject>Co powinno martwić teologów</dc:subject>
  <dc:creator>Włodzisław Duch;Google: W. Duch</dc:creator>
  <cp:keywords>Neuronauki, teologia, wolna wola, dusza</cp:keywords>
  <cp:lastModifiedBy>Wlodzislaw</cp:lastModifiedBy>
  <cp:revision>852</cp:revision>
  <cp:lastPrinted>1999-08-21T07:27:07Z</cp:lastPrinted>
  <dcterms:created xsi:type="dcterms:W3CDTF">1998-04-11T13:46:18Z</dcterms:created>
  <dcterms:modified xsi:type="dcterms:W3CDTF">2013-12-01T08:07:32Z</dcterms:modified>
</cp:coreProperties>
</file>